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bmp" ContentType="image/bmp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44"/>
  </p:notesMasterIdLst>
  <p:sldIdLst>
    <p:sldId id="256" r:id="rId2"/>
    <p:sldId id="257" r:id="rId3"/>
    <p:sldId id="272" r:id="rId4"/>
    <p:sldId id="268" r:id="rId5"/>
    <p:sldId id="269" r:id="rId6"/>
    <p:sldId id="274" r:id="rId7"/>
    <p:sldId id="270" r:id="rId8"/>
    <p:sldId id="273" r:id="rId9"/>
    <p:sldId id="271" r:id="rId10"/>
    <p:sldId id="297" r:id="rId11"/>
    <p:sldId id="258" r:id="rId12"/>
    <p:sldId id="259" r:id="rId13"/>
    <p:sldId id="267" r:id="rId14"/>
    <p:sldId id="260" r:id="rId15"/>
    <p:sldId id="261" r:id="rId16"/>
    <p:sldId id="262" r:id="rId17"/>
    <p:sldId id="298" r:id="rId18"/>
    <p:sldId id="264" r:id="rId19"/>
    <p:sldId id="266" r:id="rId20"/>
    <p:sldId id="296" r:id="rId21"/>
    <p:sldId id="265" r:id="rId22"/>
    <p:sldId id="275" r:id="rId23"/>
    <p:sldId id="276" r:id="rId24"/>
    <p:sldId id="277" r:id="rId25"/>
    <p:sldId id="279" r:id="rId26"/>
    <p:sldId id="282" r:id="rId27"/>
    <p:sldId id="283" r:id="rId28"/>
    <p:sldId id="287" r:id="rId29"/>
    <p:sldId id="284" r:id="rId30"/>
    <p:sldId id="291" r:id="rId31"/>
    <p:sldId id="285" r:id="rId32"/>
    <p:sldId id="290" r:id="rId33"/>
    <p:sldId id="299" r:id="rId34"/>
    <p:sldId id="300" r:id="rId35"/>
    <p:sldId id="301" r:id="rId36"/>
    <p:sldId id="292" r:id="rId37"/>
    <p:sldId id="294" r:id="rId38"/>
    <p:sldId id="293" r:id="rId39"/>
    <p:sldId id="295" r:id="rId40"/>
    <p:sldId id="278" r:id="rId41"/>
    <p:sldId id="280" r:id="rId42"/>
    <p:sldId id="281" r:id="rId43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FF00"/>
    <a:srgbClr val="FF0066"/>
    <a:srgbClr val="FFFF00"/>
    <a:srgbClr val="009900"/>
    <a:srgbClr val="FF00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768" y="-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0A29728B-A019-43EC-BC04-DA6909651E55}" type="datetimeFigureOut">
              <a:rPr lang="fa-IR" smtClean="0"/>
              <a:t>05/01/1435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7CE6A486-C405-4777-825F-10B8A0AA0D9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99169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E6A486-C405-4777-825F-10B8A0AA0D97}" type="slidenum">
              <a:rPr lang="fa-IR" smtClean="0"/>
              <a:t>24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153473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E6A486-C405-4777-825F-10B8A0AA0D97}" type="slidenum">
              <a:rPr lang="fa-IR" smtClean="0"/>
              <a:t>33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93806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E6A486-C405-4777-825F-10B8A0AA0D97}" type="slidenum">
              <a:rPr lang="fa-IR" smtClean="0"/>
              <a:t>34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1828586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26B42-B221-4A7B-B0DF-78355F9A8DF1}" type="datetimeFigureOut">
              <a:rPr lang="fa-IR" smtClean="0"/>
              <a:t>05/01/1435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DF2B1-38FD-4C28-8423-8B48547E9F20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45338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26B42-B221-4A7B-B0DF-78355F9A8DF1}" type="datetimeFigureOut">
              <a:rPr lang="fa-IR" smtClean="0"/>
              <a:t>05/01/1435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DF2B1-38FD-4C28-8423-8B48547E9F20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161000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26B42-B221-4A7B-B0DF-78355F9A8DF1}" type="datetimeFigureOut">
              <a:rPr lang="fa-IR" smtClean="0"/>
              <a:t>05/01/1435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DF2B1-38FD-4C28-8423-8B48547E9F20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4784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26B42-B221-4A7B-B0DF-78355F9A8DF1}" type="datetimeFigureOut">
              <a:rPr lang="fa-IR" smtClean="0"/>
              <a:t>05/01/1435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DF2B1-38FD-4C28-8423-8B48547E9F20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07365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26B42-B221-4A7B-B0DF-78355F9A8DF1}" type="datetimeFigureOut">
              <a:rPr lang="fa-IR" smtClean="0"/>
              <a:t>05/01/1435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DF2B1-38FD-4C28-8423-8B48547E9F20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55941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26B42-B221-4A7B-B0DF-78355F9A8DF1}" type="datetimeFigureOut">
              <a:rPr lang="fa-IR" smtClean="0"/>
              <a:t>05/01/1435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DF2B1-38FD-4C28-8423-8B48547E9F20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24821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26B42-B221-4A7B-B0DF-78355F9A8DF1}" type="datetimeFigureOut">
              <a:rPr lang="fa-IR" smtClean="0"/>
              <a:t>05/01/1435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DF2B1-38FD-4C28-8423-8B48547E9F20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864031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26B42-B221-4A7B-B0DF-78355F9A8DF1}" type="datetimeFigureOut">
              <a:rPr lang="fa-IR" smtClean="0"/>
              <a:t>05/01/1435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DF2B1-38FD-4C28-8423-8B48547E9F20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35973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26B42-B221-4A7B-B0DF-78355F9A8DF1}" type="datetimeFigureOut">
              <a:rPr lang="fa-IR" smtClean="0"/>
              <a:t>05/01/1435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DF2B1-38FD-4C28-8423-8B48547E9F20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183776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26B42-B221-4A7B-B0DF-78355F9A8DF1}" type="datetimeFigureOut">
              <a:rPr lang="fa-IR" smtClean="0"/>
              <a:t>05/01/1435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DF2B1-38FD-4C28-8423-8B48547E9F20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15672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26B42-B221-4A7B-B0DF-78355F9A8DF1}" type="datetimeFigureOut">
              <a:rPr lang="fa-IR" smtClean="0"/>
              <a:t>05/01/1435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DF2B1-38FD-4C28-8423-8B48547E9F20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72284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26B42-B221-4A7B-B0DF-78355F9A8DF1}" type="datetimeFigureOut">
              <a:rPr lang="fa-IR" smtClean="0"/>
              <a:t>05/01/1435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7DF2B1-38FD-4C28-8423-8B48547E9F20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43083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13" Type="http://schemas.openxmlformats.org/officeDocument/2006/relationships/image" Target="../media/image19.jp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jpg"/><Relationship Id="rId12" Type="http://schemas.openxmlformats.org/officeDocument/2006/relationships/image" Target="../media/image18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11" Type="http://schemas.openxmlformats.org/officeDocument/2006/relationships/image" Target="../media/image17.gif"/><Relationship Id="rId5" Type="http://schemas.openxmlformats.org/officeDocument/2006/relationships/image" Target="../media/image11.jpg"/><Relationship Id="rId10" Type="http://schemas.openxmlformats.org/officeDocument/2006/relationships/image" Target="../media/image16.JPG"/><Relationship Id="rId4" Type="http://schemas.openxmlformats.org/officeDocument/2006/relationships/image" Target="../media/image10.jpg"/><Relationship Id="rId9" Type="http://schemas.openxmlformats.org/officeDocument/2006/relationships/image" Target="../media/image15.bmp"/><Relationship Id="rId14" Type="http://schemas.openxmlformats.org/officeDocument/2006/relationships/image" Target="../media/image20.bmp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384"/>
            <a:ext cx="9144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204"/>
            <a:ext cx="9144000" cy="6858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760819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238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39752" y="1124744"/>
            <a:ext cx="5760640" cy="393954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1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fa-IR" sz="25000" b="1" cap="all" dirty="0" smtClean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  <a:t>وارد</a:t>
            </a:r>
            <a:endParaRPr lang="fa-IR" sz="25000" b="1" cap="all" dirty="0">
              <a:ln w="0"/>
              <a:solidFill>
                <a:srgbClr val="0070C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15225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15716" y="980728"/>
            <a:ext cx="5112568" cy="393954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fa-IR" sz="25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اردو</a:t>
            </a:r>
            <a:endParaRPr lang="fa-IR" sz="25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63232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16216" y="404664"/>
            <a:ext cx="2483768" cy="517064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fa-IR" sz="66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اردو اردوی </a:t>
            </a:r>
            <a:r>
              <a:rPr lang="fa-IR" sz="6600" b="1" cap="all" dirty="0" smtClean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  <a:t>شادی</a:t>
            </a:r>
            <a:r>
              <a:rPr lang="fa-IR" sz="66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اردوی </a:t>
            </a:r>
            <a:r>
              <a:rPr lang="fa-IR" sz="66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تلاشه</a:t>
            </a:r>
            <a:endParaRPr lang="fa-IR" sz="6600" b="1" cap="all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402363"/>
            <a:ext cx="3456384" cy="452431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a-IR" sz="72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هرکسی</a:t>
            </a:r>
            <a:r>
              <a:rPr lang="fa-IR" sz="7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fa-IR" sz="7200" b="1" cap="all" dirty="0" smtClean="0">
                <a:ln w="0"/>
                <a:solidFill>
                  <a:srgbClr val="00B0F0"/>
                </a:solidFill>
                <a:effectLst>
                  <a:reflection blurRad="12700" stA="50000" endPos="50000" dist="5000" dir="5400000" sy="-100000" rotWithShape="0"/>
                </a:effectLst>
              </a:rPr>
              <a:t>زرنگ تره </a:t>
            </a:r>
            <a:r>
              <a:rPr lang="fa-IR" sz="7200" b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</a:rPr>
              <a:t>جایزه </a:t>
            </a:r>
            <a:r>
              <a:rPr lang="fa-IR" sz="72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باهاشه</a:t>
            </a:r>
            <a:endParaRPr lang="fa-IR" sz="7200" b="1" cap="all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28178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3528" y="-1539552"/>
            <a:ext cx="8640960" cy="8063746"/>
          </a:xfrm>
          <a:prstGeom prst="rect">
            <a:avLst/>
          </a:prstGeom>
          <a:noFill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fa-IR" sz="51800" dirty="0" smtClean="0">
                <a:solidFill>
                  <a:srgbClr val="0070C0"/>
                </a:solidFill>
                <a:cs typeface="2  Elham" pitchFamily="2" charset="-78"/>
              </a:rPr>
              <a:t>د</a:t>
            </a:r>
            <a:r>
              <a:rPr lang="fa-IR" sz="51800" dirty="0" smtClean="0">
                <a:solidFill>
                  <a:srgbClr val="002060"/>
                </a:solidFill>
                <a:cs typeface="2  Elham" pitchFamily="2" charset="-78"/>
              </a:rPr>
              <a:t>ا</a:t>
            </a:r>
            <a:r>
              <a:rPr lang="fa-IR" sz="51800" dirty="0" smtClean="0">
                <a:solidFill>
                  <a:srgbClr val="00B0F0"/>
                </a:solidFill>
                <a:cs typeface="2  Elham" pitchFamily="2" charset="-78"/>
              </a:rPr>
              <a:t>ر</a:t>
            </a:r>
            <a:r>
              <a:rPr lang="fa-IR" sz="51800" dirty="0" smtClean="0">
                <a:solidFill>
                  <a:srgbClr val="FF0000"/>
                </a:solidFill>
                <a:cs typeface="2  Elham" pitchFamily="2" charset="-78"/>
              </a:rPr>
              <a:t>و</a:t>
            </a:r>
            <a:endParaRPr lang="fa-IR" sz="51800" dirty="0">
              <a:solidFill>
                <a:srgbClr val="FF0000"/>
              </a:solidFill>
              <a:cs typeface="2  El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59929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43608" y="116632"/>
            <a:ext cx="7344816" cy="393954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1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fa-IR" sz="25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2  Farnaz" pitchFamily="2" charset="-78"/>
              </a:rPr>
              <a:t>د ا و ر</a:t>
            </a:r>
            <a:endParaRPr lang="fa-IR" sz="25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cs typeface="2  Farnaz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73289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309584" y="0"/>
            <a:ext cx="816792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9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 </a:t>
            </a:r>
            <a:endParaRPr lang="fa-IR" sz="9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09584" y="1608099"/>
            <a:ext cx="816792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9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ر </a:t>
            </a:r>
            <a:endParaRPr lang="fa-IR" sz="9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09584" y="3195480"/>
            <a:ext cx="815369" cy="15696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9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د </a:t>
            </a:r>
            <a:endParaRPr lang="fa-IR" sz="9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09583" y="4747419"/>
            <a:ext cx="815369" cy="156966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9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و </a:t>
            </a:r>
            <a:endParaRPr lang="fa-IR" sz="9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41431" y="332884"/>
            <a:ext cx="1368152" cy="10156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fa-IR" sz="60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ایثار</a:t>
            </a:r>
            <a:endParaRPr lang="fa-IR" sz="6000" b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58474" y="366967"/>
            <a:ext cx="2382957" cy="10156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استقامت</a:t>
            </a:r>
            <a:endParaRPr lang="fa-IR" sz="6000" dirty="0">
              <a:solidFill>
                <a:srgbClr val="0000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398234" y="386982"/>
            <a:ext cx="2160240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fa-IR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اخلاص</a:t>
            </a:r>
            <a:endParaRPr lang="fa-IR" sz="6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30082" y="376294"/>
            <a:ext cx="1368152" cy="10156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1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fa-IR" sz="6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ادب</a:t>
            </a:r>
            <a:endParaRPr lang="fa-IR" sz="6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01270" y="1885095"/>
            <a:ext cx="2808313" cy="1015663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fa-IR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رفتارخوب</a:t>
            </a:r>
            <a:endParaRPr lang="fa-IR" sz="6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022859" y="1910633"/>
            <a:ext cx="1790142" cy="101566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1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fa-IR" sz="6000" b="1" cap="all" dirty="0" smtClean="0">
                <a:ln w="0"/>
                <a:solidFill>
                  <a:srgbClr val="FFFF00"/>
                </a:solidFill>
                <a:effectLst>
                  <a:reflection blurRad="12700" stA="50000" endPos="50000" dist="5000" dir="5400000" sy="-100000" rotWithShape="0"/>
                </a:effectLst>
              </a:rPr>
              <a:t>رفاقت</a:t>
            </a:r>
            <a:endParaRPr lang="fa-IR" sz="6000" b="1" cap="all" dirty="0">
              <a:ln w="0"/>
              <a:solidFill>
                <a:srgbClr val="FFFF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47592" y="2144224"/>
            <a:ext cx="875267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fa-IR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و...</a:t>
            </a:r>
            <a:endParaRPr lang="fa-IR" sz="3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365368" y="3472479"/>
            <a:ext cx="1944216" cy="101566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fa-IR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دوستی</a:t>
            </a:r>
            <a:endParaRPr lang="fa-IR" sz="6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80019" y="3472479"/>
            <a:ext cx="2485350" cy="86177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fa-IR" sz="5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درستکاری</a:t>
            </a:r>
            <a:endParaRPr lang="fa-IR" sz="5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08253" y="3497097"/>
            <a:ext cx="3071765" cy="1015663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fa-IR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درک کردن</a:t>
            </a:r>
            <a:endParaRPr lang="fa-IR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413537" y="5049548"/>
            <a:ext cx="1919992" cy="10156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fa-IR" sz="6000" b="1" cap="all" dirty="0" smtClean="0">
                <a:ln/>
                <a:solidFill>
                  <a:srgbClr val="FF0066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وحدت</a:t>
            </a:r>
            <a:endParaRPr lang="fa-IR" sz="6000" b="1" cap="all" dirty="0">
              <a:ln/>
              <a:solidFill>
                <a:srgbClr val="FF0066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181289" y="5088350"/>
            <a:ext cx="2232248" cy="1015663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fa-IR" sz="6000" b="1" dirty="0" smtClean="0">
                <a:ln/>
                <a:solidFill>
                  <a:schemeClr val="accent3"/>
                </a:solidFill>
              </a:rPr>
              <a:t>وفاداری</a:t>
            </a:r>
            <a:endParaRPr lang="fa-IR" sz="6000" b="1" dirty="0">
              <a:ln/>
              <a:solidFill>
                <a:schemeClr val="accent3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688164" y="5049548"/>
            <a:ext cx="1463085" cy="10156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fa-IR" sz="6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وداع</a:t>
            </a:r>
            <a:endParaRPr lang="fa-IR" sz="6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0" y="3712540"/>
            <a:ext cx="808253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1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fa-IR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و...</a:t>
            </a:r>
            <a:endParaRPr lang="fa-IR" sz="3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796041" y="5262740"/>
            <a:ext cx="843875" cy="58477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fa-IR" sz="32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و...</a:t>
            </a:r>
            <a:endParaRPr lang="fa-IR" sz="32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32597" y="1906319"/>
            <a:ext cx="1668673" cy="1015663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fa-IR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رقابت</a:t>
            </a:r>
            <a:endParaRPr lang="fa-IR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3151" y="548327"/>
            <a:ext cx="746931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3200" dirty="0" smtClean="0"/>
              <a:t>و...</a:t>
            </a:r>
            <a:endParaRPr lang="fa-IR" sz="3200" dirty="0"/>
          </a:p>
        </p:txBody>
      </p:sp>
    </p:spTree>
    <p:extLst>
      <p:ext uri="{BB962C8B-B14F-4D97-AF65-F5344CB8AC3E}">
        <p14:creationId xmlns:p14="http://schemas.microsoft.com/office/powerpoint/2010/main" val="2533960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" grpId="0" animBg="1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ublic\Pictures\Sample Pictures\Tulip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03920" y="269032"/>
            <a:ext cx="8496944" cy="707886"/>
          </a:xfrm>
          <a:prstGeom prst="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rtlCol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عجب رسمیه رسم زمونه ،قصه برگ و باد خزونه </a:t>
            </a:r>
            <a:endParaRPr kumimoji="0" lang="fa-IR" sz="4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3920" y="1280958"/>
            <a:ext cx="8640960" cy="646331"/>
          </a:xfrm>
          <a:prstGeom prst="rect">
            <a:avLst/>
          </a:prstGeom>
          <a:gradFill rotWithShape="1">
            <a:gsLst>
              <a:gs pos="0">
                <a:srgbClr val="C0504D">
                  <a:tint val="50000"/>
                  <a:satMod val="300000"/>
                </a:srgbClr>
              </a:gs>
              <a:gs pos="35000">
                <a:srgbClr val="C0504D">
                  <a:tint val="37000"/>
                  <a:satMod val="300000"/>
                </a:srgbClr>
              </a:gs>
              <a:gs pos="100000">
                <a:srgbClr val="C0504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rtlCol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کجا رفت فکه ،چی شد شلمچه،یکی قصه شو ،واسم بخونه</a:t>
            </a:r>
            <a:endParaRPr kumimoji="0" lang="fa-IR" sz="3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6433" y="2369458"/>
            <a:ext cx="8640960" cy="707886"/>
          </a:xfrm>
          <a:prstGeom prst="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rtlCol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یاد </a:t>
            </a:r>
            <a:r>
              <a:rPr kumimoji="0" lang="fa-IR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شهدا</a:t>
            </a:r>
            <a:r>
              <a:rPr kumimoji="0" lang="fa-IR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،تو دلامونه ،تا زنده هستیم،با ما می مونه</a:t>
            </a:r>
            <a:endParaRPr kumimoji="0" lang="fa-IR" sz="40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1912" y="3437383"/>
            <a:ext cx="8712968" cy="646331"/>
          </a:xfrm>
          <a:prstGeom prst="rect">
            <a:avLst/>
          </a:prstGeom>
          <a:gradFill rotWithShape="1">
            <a:gsLst>
              <a:gs pos="0">
                <a:srgbClr val="9BBB59">
                  <a:shade val="51000"/>
                  <a:satMod val="130000"/>
                </a:srgbClr>
              </a:gs>
              <a:gs pos="80000">
                <a:srgbClr val="9BBB59">
                  <a:shade val="93000"/>
                  <a:satMod val="130000"/>
                </a:srgbClr>
              </a:gs>
              <a:gs pos="100000">
                <a:srgbClr val="9BBB59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rtlCol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ولی این روزا،تواون خاکریزا،جاشون خالیه ،همین عزیزا</a:t>
            </a:r>
            <a:endParaRPr kumimoji="0" lang="fa-IR" sz="36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3920" y="4445496"/>
            <a:ext cx="8640960" cy="646331"/>
          </a:xfrm>
          <a:prstGeom prst="rect">
            <a:avLst/>
          </a:prstGeom>
          <a:gradFill rotWithShape="1">
            <a:gsLst>
              <a:gs pos="0">
                <a:srgbClr val="8064A2">
                  <a:tint val="50000"/>
                  <a:satMod val="300000"/>
                </a:srgbClr>
              </a:gs>
              <a:gs pos="35000">
                <a:srgbClr val="8064A2">
                  <a:tint val="37000"/>
                  <a:satMod val="300000"/>
                </a:srgbClr>
              </a:gs>
              <a:gs pos="100000">
                <a:srgbClr val="8064A2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rtlCol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کجای دنیا اینجوری رسمه،از جوون فقط پلاک بمونه</a:t>
            </a:r>
            <a:endParaRPr kumimoji="0" lang="fa-IR" sz="3600" b="0" i="0" u="none" strike="noStrike" kern="0" cap="none" spc="0" normalizeH="0" baseline="0" noProof="0" dirty="0">
              <a:ln>
                <a:noFill/>
              </a:ln>
              <a:solidFill>
                <a:srgbClr val="CC0066"/>
              </a:solidFill>
              <a:effectLst/>
              <a:uLnTx/>
              <a:uFillTx/>
              <a:latin typeface="Calibri"/>
              <a:ea typeface="+mn-ea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1912" y="5381600"/>
            <a:ext cx="8640960" cy="646331"/>
          </a:xfrm>
          <a:prstGeom prst="rect">
            <a:avLst/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rtlCol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یه مشت استخون با پلاکاشون، از زیر خاکا میارن بیرون</a:t>
            </a:r>
            <a:endParaRPr kumimoji="0" lang="fa-IR" sz="3600" b="0" i="0" u="none" strike="noStrike" kern="0" cap="none" spc="0" normalizeH="0" baseline="0" noProof="0" dirty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Calibri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60180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4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853698" y="0"/>
            <a:ext cx="5436604" cy="10156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fa-IR" sz="6000" b="1" cap="all" dirty="0" smtClean="0">
                <a:ln w="0"/>
                <a:solidFill>
                  <a:srgbClr val="FF0066"/>
                </a:solidFill>
                <a:effectLst>
                  <a:reflection blurRad="12700" stA="50000" endPos="50000" dist="5000" dir="5400000" sy="-100000" rotWithShape="0"/>
                </a:effectLst>
              </a:rPr>
              <a:t>بازی </a:t>
            </a:r>
            <a:r>
              <a:rPr lang="fa-IR" sz="6000" b="1" cap="all" dirty="0" smtClean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</a:rPr>
              <a:t>اعداد</a:t>
            </a:r>
            <a:r>
              <a:rPr lang="fa-IR" sz="6000" b="1" cap="all" dirty="0" smtClean="0">
                <a:ln w="0"/>
                <a:solidFill>
                  <a:srgbClr val="FF0066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fa-IR" sz="60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</a:rPr>
              <a:t>و</a:t>
            </a:r>
            <a:r>
              <a:rPr lang="fa-IR" sz="6000" b="1" cap="all" dirty="0" smtClean="0">
                <a:ln w="0"/>
                <a:solidFill>
                  <a:srgbClr val="FF0066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fa-IR" sz="6000" b="1" cap="all" dirty="0" smtClean="0">
                <a:ln w="0"/>
                <a:solidFill>
                  <a:srgbClr val="00FF00"/>
                </a:solidFill>
                <a:effectLst>
                  <a:reflection blurRad="12700" stA="50000" endPos="50000" dist="5000" dir="5400000" sy="-100000" rotWithShape="0"/>
                </a:effectLst>
              </a:rPr>
              <a:t>ریاضی</a:t>
            </a:r>
            <a:endParaRPr lang="fa-IR" sz="6000" b="1" cap="all" dirty="0">
              <a:ln w="0"/>
              <a:solidFill>
                <a:srgbClr val="00FF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3568" y="1268760"/>
            <a:ext cx="1944216" cy="1323439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fa-IR" sz="8000" b="1" u="sng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114</a:t>
            </a:r>
            <a:endParaRPr lang="fa-IR" sz="8000" b="1" u="sng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92012" y="2592199"/>
            <a:ext cx="1979988" cy="13234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a-IR" sz="8000" b="1" u="sng" cap="all" dirty="0" smtClean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</a:rPr>
              <a:t>14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90858" y="3898730"/>
            <a:ext cx="1944216" cy="1323439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fa-IR" sz="8000" b="1" u="sng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313</a:t>
            </a:r>
            <a:endParaRPr lang="fa-IR" sz="8000" b="1" u="sng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FF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39970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92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2492"/>
            <a:ext cx="1369102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fa-IR" sz="4000" dirty="0" smtClean="0"/>
              <a:t>=9×1</a:t>
            </a:r>
            <a:endParaRPr lang="fa-IR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725375"/>
            <a:ext cx="1369102" cy="70788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fa-IR" sz="4000" dirty="0" smtClean="0"/>
              <a:t>=9×2</a:t>
            </a:r>
            <a:endParaRPr lang="fa-IR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448251"/>
            <a:ext cx="1369102" cy="70788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fa-IR" sz="4000" dirty="0" smtClean="0"/>
              <a:t>=9×3</a:t>
            </a:r>
            <a:endParaRPr lang="fa-IR" sz="40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2156137"/>
            <a:ext cx="1369102" cy="70788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fa-IR" sz="4000" dirty="0" smtClean="0"/>
              <a:t>=9×4</a:t>
            </a:r>
            <a:endParaRPr lang="fa-IR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-9993" y="2885581"/>
            <a:ext cx="1369102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fa-IR" sz="4000" dirty="0" smtClean="0"/>
              <a:t>=9×5</a:t>
            </a:r>
            <a:endParaRPr lang="fa-IR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-21235" y="3593467"/>
            <a:ext cx="1379095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fa-IR" sz="4000" dirty="0" smtClean="0"/>
              <a:t>=9×6</a:t>
            </a:r>
            <a:endParaRPr lang="fa-IR" sz="4000" dirty="0"/>
          </a:p>
        </p:txBody>
      </p:sp>
      <p:sp>
        <p:nvSpPr>
          <p:cNvPr id="9" name="TextBox 8"/>
          <p:cNvSpPr txBox="1"/>
          <p:nvPr/>
        </p:nvSpPr>
        <p:spPr>
          <a:xfrm>
            <a:off x="0" y="4301353"/>
            <a:ext cx="1369102" cy="70788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fa-IR" sz="4000" dirty="0" smtClean="0"/>
              <a:t>=9×7</a:t>
            </a:r>
            <a:endParaRPr lang="fa-IR" sz="4000" dirty="0"/>
          </a:p>
        </p:txBody>
      </p:sp>
      <p:sp>
        <p:nvSpPr>
          <p:cNvPr id="10" name="TextBox 9"/>
          <p:cNvSpPr txBox="1"/>
          <p:nvPr/>
        </p:nvSpPr>
        <p:spPr>
          <a:xfrm>
            <a:off x="-10618" y="5009239"/>
            <a:ext cx="1357860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fa-IR" sz="4000" dirty="0" smtClean="0"/>
              <a:t>=9×8</a:t>
            </a:r>
            <a:endParaRPr lang="fa-IR" sz="4000" dirty="0"/>
          </a:p>
        </p:txBody>
      </p:sp>
      <p:sp>
        <p:nvSpPr>
          <p:cNvPr id="11" name="TextBox 10"/>
          <p:cNvSpPr txBox="1"/>
          <p:nvPr/>
        </p:nvSpPr>
        <p:spPr>
          <a:xfrm>
            <a:off x="-21235" y="5704633"/>
            <a:ext cx="1354111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4000" dirty="0" smtClean="0">
                <a:solidFill>
                  <a:srgbClr val="FF66FF"/>
                </a:solidFill>
              </a:rPr>
              <a:t>=9×9</a:t>
            </a:r>
            <a:endParaRPr lang="fa-IR" sz="4000" dirty="0">
              <a:solidFill>
                <a:srgbClr val="FF66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91274" y="20705"/>
            <a:ext cx="457200" cy="7694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4400" dirty="0" smtClean="0">
                <a:solidFill>
                  <a:srgbClr val="0000FF"/>
                </a:solidFill>
              </a:rPr>
              <a:t>9</a:t>
            </a:r>
            <a:endParaRPr lang="fa-IR" sz="4400" dirty="0">
              <a:solidFill>
                <a:srgbClr val="0000F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35374" y="740790"/>
            <a:ext cx="421598" cy="70788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4000" dirty="0" smtClean="0">
                <a:solidFill>
                  <a:srgbClr val="FF0000"/>
                </a:solidFill>
              </a:rPr>
              <a:t>1</a:t>
            </a:r>
            <a:endParaRPr lang="fa-IR" sz="40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32876" y="1435759"/>
            <a:ext cx="424096" cy="70788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4000" dirty="0" smtClean="0">
                <a:solidFill>
                  <a:srgbClr val="FF0000"/>
                </a:solidFill>
              </a:rPr>
              <a:t>2</a:t>
            </a:r>
            <a:endParaRPr lang="fa-IR" sz="40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32877" y="2165203"/>
            <a:ext cx="424096" cy="70788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4000" dirty="0" smtClean="0">
                <a:solidFill>
                  <a:srgbClr val="FF0000"/>
                </a:solidFill>
              </a:rPr>
              <a:t>3</a:t>
            </a:r>
            <a:endParaRPr lang="fa-IR" sz="40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76039" y="2873089"/>
            <a:ext cx="480934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4000" dirty="0" smtClean="0">
                <a:solidFill>
                  <a:srgbClr val="FF0000"/>
                </a:solidFill>
              </a:rPr>
              <a:t>4</a:t>
            </a:r>
            <a:endParaRPr lang="fa-IR" sz="40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350989" y="3580975"/>
            <a:ext cx="405983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4000" dirty="0" smtClean="0">
                <a:solidFill>
                  <a:srgbClr val="FF0000"/>
                </a:solidFill>
              </a:rPr>
              <a:t>5</a:t>
            </a:r>
            <a:endParaRPr lang="fa-IR" sz="40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357860" y="4288861"/>
            <a:ext cx="399113" cy="70788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4000" dirty="0" smtClean="0">
                <a:solidFill>
                  <a:srgbClr val="FF0000"/>
                </a:solidFill>
              </a:rPr>
              <a:t>6</a:t>
            </a:r>
            <a:endParaRPr lang="fa-IR" sz="400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332877" y="5009239"/>
            <a:ext cx="424096" cy="70788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4000" dirty="0" smtClean="0">
                <a:solidFill>
                  <a:srgbClr val="FF0000"/>
                </a:solidFill>
              </a:rPr>
              <a:t>7</a:t>
            </a:r>
            <a:endParaRPr lang="fa-IR" sz="400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345367" y="5704633"/>
            <a:ext cx="411605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4000" dirty="0" smtClean="0">
                <a:solidFill>
                  <a:srgbClr val="FF0000"/>
                </a:solidFill>
              </a:rPr>
              <a:t>8</a:t>
            </a:r>
            <a:endParaRPr lang="fa-IR" sz="4000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756972" y="5729617"/>
            <a:ext cx="416913" cy="7078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4000" dirty="0" smtClean="0">
                <a:solidFill>
                  <a:srgbClr val="FF0066"/>
                </a:solidFill>
              </a:rPr>
              <a:t>1</a:t>
            </a:r>
            <a:endParaRPr lang="fa-IR" sz="4000" dirty="0">
              <a:solidFill>
                <a:srgbClr val="FF0066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734488" y="5021731"/>
            <a:ext cx="439398" cy="70788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4000" dirty="0" smtClean="0">
                <a:solidFill>
                  <a:srgbClr val="FF0066"/>
                </a:solidFill>
              </a:rPr>
              <a:t>2</a:t>
            </a:r>
            <a:endParaRPr lang="fa-IR" sz="4000" dirty="0">
              <a:solidFill>
                <a:srgbClr val="FF0066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773212" y="4288861"/>
            <a:ext cx="416913" cy="70788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4000" dirty="0" smtClean="0">
                <a:solidFill>
                  <a:srgbClr val="FF0066"/>
                </a:solidFill>
              </a:rPr>
              <a:t>3</a:t>
            </a:r>
            <a:endParaRPr lang="fa-IR" sz="4000" dirty="0">
              <a:solidFill>
                <a:srgbClr val="FF006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735579" y="3580975"/>
            <a:ext cx="439398" cy="70788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4000" dirty="0" smtClean="0">
                <a:solidFill>
                  <a:srgbClr val="FF0066"/>
                </a:solidFill>
              </a:rPr>
              <a:t>4</a:t>
            </a:r>
            <a:endParaRPr lang="fa-IR" sz="4000" dirty="0">
              <a:solidFill>
                <a:srgbClr val="FF0066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758533" y="2873089"/>
            <a:ext cx="416913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4000" dirty="0" smtClean="0">
                <a:solidFill>
                  <a:srgbClr val="FF0066"/>
                </a:solidFill>
              </a:rPr>
              <a:t>5</a:t>
            </a:r>
            <a:endParaRPr lang="fa-IR" sz="4000" dirty="0">
              <a:solidFill>
                <a:srgbClr val="FF0066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29958" y="2165203"/>
            <a:ext cx="455637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4000" dirty="0" smtClean="0">
                <a:solidFill>
                  <a:srgbClr val="FF0066"/>
                </a:solidFill>
              </a:rPr>
              <a:t>6</a:t>
            </a:r>
            <a:endParaRPr lang="fa-IR" sz="4000" dirty="0">
              <a:solidFill>
                <a:srgbClr val="FF0066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745731" y="1417577"/>
            <a:ext cx="416911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4000" dirty="0" smtClean="0">
                <a:solidFill>
                  <a:srgbClr val="FF0066"/>
                </a:solidFill>
              </a:rPr>
              <a:t>7</a:t>
            </a:r>
            <a:endParaRPr lang="fa-IR" sz="4000" dirty="0">
              <a:solidFill>
                <a:srgbClr val="FF0066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58533" y="723540"/>
            <a:ext cx="393491" cy="70788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4000" dirty="0" smtClean="0">
                <a:solidFill>
                  <a:srgbClr val="FF0066"/>
                </a:solidFill>
              </a:rPr>
              <a:t>8</a:t>
            </a:r>
            <a:endParaRPr lang="fa-IR" sz="4000" dirty="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207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4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5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9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9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0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0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0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3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3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6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0"/>
            <a:ext cx="4499992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644008" cy="68579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-17818"/>
            <a:ext cx="9144000" cy="132343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8000" dirty="0" smtClean="0">
                <a:solidFill>
                  <a:srgbClr val="FFFF00"/>
                </a:solidFill>
              </a:rPr>
              <a:t>به </a:t>
            </a:r>
            <a:r>
              <a:rPr lang="fa-IR" sz="8000" dirty="0" smtClean="0">
                <a:solidFill>
                  <a:srgbClr val="FF0000"/>
                </a:solidFill>
              </a:rPr>
              <a:t>نام</a:t>
            </a:r>
            <a:r>
              <a:rPr lang="fa-IR" sz="8000" dirty="0" smtClean="0">
                <a:solidFill>
                  <a:srgbClr val="FFFF00"/>
                </a:solidFill>
              </a:rPr>
              <a:t> </a:t>
            </a:r>
            <a:r>
              <a:rPr lang="fa-IR" sz="8000" dirty="0" smtClean="0">
                <a:solidFill>
                  <a:srgbClr val="00B050"/>
                </a:solidFill>
              </a:rPr>
              <a:t>خداوند</a:t>
            </a:r>
            <a:r>
              <a:rPr lang="fa-IR" sz="8000" dirty="0" smtClean="0">
                <a:solidFill>
                  <a:srgbClr val="FFFF00"/>
                </a:solidFill>
              </a:rPr>
              <a:t> </a:t>
            </a:r>
            <a:r>
              <a:rPr lang="fa-IR" sz="8000" dirty="0" smtClean="0">
                <a:solidFill>
                  <a:srgbClr val="00B0F0"/>
                </a:solidFill>
              </a:rPr>
              <a:t>رنگین</a:t>
            </a:r>
            <a:r>
              <a:rPr lang="fa-IR" sz="8000" dirty="0" smtClean="0">
                <a:solidFill>
                  <a:srgbClr val="FFFF00"/>
                </a:solidFill>
              </a:rPr>
              <a:t> </a:t>
            </a:r>
            <a:r>
              <a:rPr lang="fa-IR" sz="8000" dirty="0" smtClean="0">
                <a:solidFill>
                  <a:srgbClr val="7030A0"/>
                </a:solidFill>
              </a:rPr>
              <a:t>کمان</a:t>
            </a:r>
            <a:endParaRPr lang="fa-IR" sz="8000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67" y="5534561"/>
            <a:ext cx="9144000" cy="132343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8000" dirty="0" smtClean="0">
                <a:solidFill>
                  <a:srgbClr val="002060"/>
                </a:solidFill>
              </a:rPr>
              <a:t>خداوند</a:t>
            </a:r>
            <a:r>
              <a:rPr lang="fa-IR" sz="8000" dirty="0" smtClean="0"/>
              <a:t> </a:t>
            </a:r>
            <a:r>
              <a:rPr lang="fa-IR" sz="8000" dirty="0" smtClean="0">
                <a:solidFill>
                  <a:srgbClr val="FF0000"/>
                </a:solidFill>
              </a:rPr>
              <a:t>بخشنده ی </a:t>
            </a:r>
            <a:r>
              <a:rPr lang="fa-IR" sz="8000" dirty="0" smtClean="0">
                <a:solidFill>
                  <a:srgbClr val="00CC00"/>
                </a:solidFill>
              </a:rPr>
              <a:t>مهربان</a:t>
            </a:r>
            <a:endParaRPr lang="fa-IR" sz="8000" dirty="0">
              <a:solidFill>
                <a:srgbClr val="00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186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" y="184289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370" y="507846"/>
            <a:ext cx="1655676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4000" dirty="0" smtClean="0"/>
              <a:t>=5×4</a:t>
            </a:r>
            <a:endParaRPr lang="fa-IR" sz="4000" dirty="0"/>
          </a:p>
        </p:txBody>
      </p:sp>
      <p:sp>
        <p:nvSpPr>
          <p:cNvPr id="6" name="TextBox 5"/>
          <p:cNvSpPr txBox="1"/>
          <p:nvPr/>
        </p:nvSpPr>
        <p:spPr>
          <a:xfrm>
            <a:off x="43832" y="1215732"/>
            <a:ext cx="1652119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4000" dirty="0" smtClean="0"/>
              <a:t>=5×6</a:t>
            </a:r>
            <a:endParaRPr lang="fa-IR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4234" y="1937261"/>
            <a:ext cx="1688734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4000" dirty="0" smtClean="0"/>
              <a:t>=5×12</a:t>
            </a:r>
            <a:endParaRPr lang="fa-IR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1657289" y="531563"/>
            <a:ext cx="936104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fa-IR" sz="4000" dirty="0" smtClean="0"/>
              <a:t>20     </a:t>
            </a:r>
            <a:endParaRPr lang="fa-IR" sz="4000" dirty="0"/>
          </a:p>
        </p:txBody>
      </p:sp>
      <p:sp>
        <p:nvSpPr>
          <p:cNvPr id="9" name="TextBox 8"/>
          <p:cNvSpPr txBox="1"/>
          <p:nvPr/>
        </p:nvSpPr>
        <p:spPr>
          <a:xfrm>
            <a:off x="1638198" y="1219895"/>
            <a:ext cx="955195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fa-IR" sz="4000" dirty="0" smtClean="0"/>
              <a:t>30</a:t>
            </a:r>
            <a:endParaRPr lang="fa-IR" sz="4000" dirty="0"/>
          </a:p>
        </p:txBody>
      </p:sp>
      <p:sp>
        <p:nvSpPr>
          <p:cNvPr id="10" name="TextBox 9"/>
          <p:cNvSpPr txBox="1"/>
          <p:nvPr/>
        </p:nvSpPr>
        <p:spPr>
          <a:xfrm>
            <a:off x="1657289" y="1923618"/>
            <a:ext cx="974765" cy="70788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fa-IR" sz="4000" dirty="0" smtClean="0"/>
              <a:t>60</a:t>
            </a:r>
            <a:endParaRPr lang="fa-IR" sz="4000" dirty="0"/>
          </a:p>
        </p:txBody>
      </p:sp>
      <p:sp>
        <p:nvSpPr>
          <p:cNvPr id="11" name="TextBox 10"/>
          <p:cNvSpPr txBox="1"/>
          <p:nvPr/>
        </p:nvSpPr>
        <p:spPr>
          <a:xfrm>
            <a:off x="57045" y="2599400"/>
            <a:ext cx="1619815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4000" dirty="0" smtClean="0"/>
              <a:t>=5×18</a:t>
            </a:r>
            <a:endParaRPr lang="fa-IR" sz="4000" dirty="0"/>
          </a:p>
        </p:txBody>
      </p:sp>
      <p:sp>
        <p:nvSpPr>
          <p:cNvPr id="12" name="TextBox 11"/>
          <p:cNvSpPr txBox="1"/>
          <p:nvPr/>
        </p:nvSpPr>
        <p:spPr>
          <a:xfrm>
            <a:off x="1657289" y="2599400"/>
            <a:ext cx="936104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4000" dirty="0" smtClean="0"/>
              <a:t>90</a:t>
            </a:r>
            <a:endParaRPr lang="fa-IR" sz="4000" dirty="0"/>
          </a:p>
        </p:txBody>
      </p:sp>
      <p:sp>
        <p:nvSpPr>
          <p:cNvPr id="13" name="TextBox 12"/>
          <p:cNvSpPr txBox="1"/>
          <p:nvPr/>
        </p:nvSpPr>
        <p:spPr>
          <a:xfrm>
            <a:off x="3237974" y="184289"/>
            <a:ext cx="5904656" cy="193899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4000" dirty="0" smtClean="0">
                <a:solidFill>
                  <a:srgbClr val="FF0066"/>
                </a:solidFill>
              </a:rPr>
              <a:t>هرعدد </a:t>
            </a:r>
            <a:r>
              <a:rPr lang="fa-IR" sz="4000" dirty="0" smtClean="0">
                <a:solidFill>
                  <a:srgbClr val="0000FF"/>
                </a:solidFill>
              </a:rPr>
              <a:t>زوجی </a:t>
            </a:r>
            <a:r>
              <a:rPr lang="fa-IR" sz="4000" dirty="0" smtClean="0">
                <a:solidFill>
                  <a:srgbClr val="FF0066"/>
                </a:solidFill>
              </a:rPr>
              <a:t>که در عدد </a:t>
            </a:r>
            <a:r>
              <a:rPr lang="fa-IR" sz="4000" dirty="0" smtClean="0">
                <a:solidFill>
                  <a:srgbClr val="0000FF"/>
                </a:solidFill>
              </a:rPr>
              <a:t>5</a:t>
            </a:r>
            <a:r>
              <a:rPr lang="fa-IR" sz="4000" dirty="0" smtClean="0">
                <a:solidFill>
                  <a:srgbClr val="00FF00"/>
                </a:solidFill>
              </a:rPr>
              <a:t> </a:t>
            </a:r>
            <a:r>
              <a:rPr lang="fa-IR" sz="4000" dirty="0" smtClean="0">
                <a:solidFill>
                  <a:srgbClr val="FF0066"/>
                </a:solidFill>
              </a:rPr>
              <a:t>ضرب شود آن عدد </a:t>
            </a:r>
            <a:r>
              <a:rPr lang="fa-IR" sz="4000" dirty="0" smtClean="0">
                <a:solidFill>
                  <a:srgbClr val="00B0F0"/>
                </a:solidFill>
              </a:rPr>
              <a:t>زوج </a:t>
            </a:r>
            <a:r>
              <a:rPr lang="fa-IR" sz="4000" dirty="0" smtClean="0">
                <a:solidFill>
                  <a:srgbClr val="FF0066"/>
                </a:solidFill>
              </a:rPr>
              <a:t>را نصف کرده و عدد صفرجلوی او می گذاریم.</a:t>
            </a:r>
            <a:endParaRPr lang="fa-IR" sz="4000" dirty="0">
              <a:solidFill>
                <a:srgbClr val="FF0066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01180" y="3821914"/>
            <a:ext cx="1944216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4000" dirty="0" smtClean="0"/>
              <a:t>=5×44</a:t>
            </a:r>
            <a:endParaRPr lang="fa-IR" sz="4000" dirty="0"/>
          </a:p>
        </p:txBody>
      </p:sp>
      <p:sp>
        <p:nvSpPr>
          <p:cNvPr id="15" name="TextBox 14"/>
          <p:cNvSpPr txBox="1"/>
          <p:nvPr/>
        </p:nvSpPr>
        <p:spPr>
          <a:xfrm>
            <a:off x="5518466" y="3790179"/>
            <a:ext cx="891026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4000" dirty="0" smtClean="0"/>
              <a:t>22</a:t>
            </a:r>
            <a:endParaRPr lang="fa-IR" sz="4000" dirty="0"/>
          </a:p>
        </p:txBody>
      </p:sp>
      <p:sp>
        <p:nvSpPr>
          <p:cNvPr id="16" name="TextBox 15"/>
          <p:cNvSpPr txBox="1"/>
          <p:nvPr/>
        </p:nvSpPr>
        <p:spPr>
          <a:xfrm>
            <a:off x="3601180" y="4498585"/>
            <a:ext cx="1917286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4000" dirty="0" smtClean="0"/>
              <a:t>=5×88</a:t>
            </a:r>
            <a:endParaRPr lang="fa-IR" sz="4000" dirty="0"/>
          </a:p>
        </p:txBody>
      </p:sp>
      <p:sp>
        <p:nvSpPr>
          <p:cNvPr id="17" name="TextBox 16"/>
          <p:cNvSpPr txBox="1"/>
          <p:nvPr/>
        </p:nvSpPr>
        <p:spPr>
          <a:xfrm>
            <a:off x="5518466" y="4521725"/>
            <a:ext cx="1152128" cy="707886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fa-IR" sz="4000" dirty="0" smtClean="0"/>
              <a:t>440</a:t>
            </a:r>
            <a:endParaRPr lang="fa-IR" sz="4000" dirty="0"/>
          </a:p>
        </p:txBody>
      </p:sp>
      <p:sp>
        <p:nvSpPr>
          <p:cNvPr id="18" name="TextBox 17"/>
          <p:cNvSpPr txBox="1"/>
          <p:nvPr/>
        </p:nvSpPr>
        <p:spPr>
          <a:xfrm>
            <a:off x="3601180" y="5206471"/>
            <a:ext cx="1917286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fa-IR" sz="4000" dirty="0" smtClean="0"/>
              <a:t>=5×146</a:t>
            </a:r>
            <a:endParaRPr lang="fa-IR" sz="4000" dirty="0"/>
          </a:p>
        </p:txBody>
      </p:sp>
      <p:sp>
        <p:nvSpPr>
          <p:cNvPr id="19" name="TextBox 18"/>
          <p:cNvSpPr txBox="1"/>
          <p:nvPr/>
        </p:nvSpPr>
        <p:spPr>
          <a:xfrm>
            <a:off x="5518466" y="5223235"/>
            <a:ext cx="1152128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4000" dirty="0" smtClean="0"/>
              <a:t>730</a:t>
            </a:r>
            <a:endParaRPr lang="fa-IR" sz="4000" dirty="0"/>
          </a:p>
        </p:txBody>
      </p:sp>
      <p:sp>
        <p:nvSpPr>
          <p:cNvPr id="20" name="TextBox 19"/>
          <p:cNvSpPr txBox="1"/>
          <p:nvPr/>
        </p:nvSpPr>
        <p:spPr>
          <a:xfrm>
            <a:off x="6341041" y="3668368"/>
            <a:ext cx="394265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4800" dirty="0" smtClean="0"/>
              <a:t>0</a:t>
            </a:r>
            <a:endParaRPr lang="fa-IR" sz="4800" dirty="0"/>
          </a:p>
        </p:txBody>
      </p:sp>
    </p:spTree>
    <p:extLst>
      <p:ext uri="{BB962C8B-B14F-4D97-AF65-F5344CB8AC3E}">
        <p14:creationId xmlns:p14="http://schemas.microsoft.com/office/powerpoint/2010/main" val="1070490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0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19551139">
            <a:off x="2917988" y="2038723"/>
            <a:ext cx="4213904" cy="144655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fa-IR" sz="8800" dirty="0" smtClean="0">
                <a:solidFill>
                  <a:srgbClr val="00FF00"/>
                </a:solidFill>
              </a:rPr>
              <a:t>یک </a:t>
            </a:r>
            <a:r>
              <a:rPr lang="fa-IR" sz="8800" dirty="0" smtClean="0">
                <a:solidFill>
                  <a:srgbClr val="FF0066"/>
                </a:solidFill>
              </a:rPr>
              <a:t>مسابقه </a:t>
            </a:r>
            <a:endParaRPr lang="fa-IR" sz="8800" dirty="0">
              <a:solidFill>
                <a:srgbClr val="00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66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246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33800" y="-3748"/>
            <a:ext cx="5410200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7200" dirty="0" smtClean="0">
                <a:solidFill>
                  <a:srgbClr val="FF0000"/>
                </a:solidFill>
              </a:rPr>
              <a:t>مسابقه ی </a:t>
            </a:r>
            <a:r>
              <a:rPr lang="fa-IR" sz="7200" dirty="0" smtClean="0">
                <a:solidFill>
                  <a:srgbClr val="0000FF"/>
                </a:solidFill>
              </a:rPr>
              <a:t>گروهی</a:t>
            </a:r>
            <a:endParaRPr lang="fa-IR" sz="7200" dirty="0">
              <a:solidFill>
                <a:srgbClr val="0000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513325"/>
            <a:ext cx="4038600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8000" dirty="0" smtClean="0">
                <a:solidFill>
                  <a:srgbClr val="0000FF"/>
                </a:solidFill>
              </a:rPr>
              <a:t>توپ</a:t>
            </a:r>
            <a:r>
              <a:rPr lang="fa-IR" sz="8000" dirty="0" smtClean="0"/>
              <a:t> </a:t>
            </a:r>
            <a:r>
              <a:rPr lang="fa-IR" sz="8000" dirty="0" smtClean="0">
                <a:solidFill>
                  <a:srgbClr val="C00000"/>
                </a:solidFill>
              </a:rPr>
              <a:t>ش</a:t>
            </a:r>
            <a:r>
              <a:rPr lang="fa-IR" sz="8000" dirty="0" smtClean="0">
                <a:solidFill>
                  <a:srgbClr val="0000FF"/>
                </a:solidFill>
              </a:rPr>
              <a:t>ی</a:t>
            </a:r>
            <a:r>
              <a:rPr lang="fa-IR" sz="8000" dirty="0" smtClean="0">
                <a:solidFill>
                  <a:srgbClr val="FF0066"/>
                </a:solidFill>
              </a:rPr>
              <a:t>ط</a:t>
            </a:r>
            <a:r>
              <a:rPr lang="fa-IR" sz="8000" dirty="0" smtClean="0">
                <a:solidFill>
                  <a:srgbClr val="0070C0"/>
                </a:solidFill>
              </a:rPr>
              <a:t>ا</a:t>
            </a:r>
            <a:r>
              <a:rPr lang="fa-IR" sz="8000" dirty="0" smtClean="0">
                <a:solidFill>
                  <a:srgbClr val="9933FF"/>
                </a:solidFill>
              </a:rPr>
              <a:t>ن</a:t>
            </a:r>
            <a:endParaRPr lang="fa-IR" sz="8000" dirty="0">
              <a:solidFill>
                <a:srgbClr val="9933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 rot="15866926">
            <a:off x="4500241" y="3376161"/>
            <a:ext cx="3107467" cy="101566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fa-IR" sz="6000" dirty="0" smtClean="0">
                <a:solidFill>
                  <a:srgbClr val="FF0000"/>
                </a:solidFill>
              </a:rPr>
              <a:t>تـنـبـلـی   </a:t>
            </a:r>
            <a:endParaRPr lang="fa-IR" sz="60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 rot="15876659">
            <a:off x="3529332" y="3385319"/>
            <a:ext cx="3057470" cy="110799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6600" dirty="0" smtClean="0">
                <a:solidFill>
                  <a:srgbClr val="FF0066"/>
                </a:solidFill>
              </a:rPr>
              <a:t>تَـقـلّـب </a:t>
            </a:r>
            <a:r>
              <a:rPr lang="fa-IR" sz="6600" dirty="0" smtClean="0"/>
              <a:t>  </a:t>
            </a:r>
            <a:endParaRPr lang="fa-IR" sz="6600" dirty="0"/>
          </a:p>
        </p:txBody>
      </p:sp>
      <p:sp>
        <p:nvSpPr>
          <p:cNvPr id="9" name="TextBox 8"/>
          <p:cNvSpPr txBox="1"/>
          <p:nvPr/>
        </p:nvSpPr>
        <p:spPr>
          <a:xfrm rot="15907348">
            <a:off x="2457614" y="3449190"/>
            <a:ext cx="2959293" cy="11079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6600" dirty="0" smtClean="0">
                <a:solidFill>
                  <a:srgbClr val="FF0000"/>
                </a:solidFill>
              </a:rPr>
              <a:t>تـوهـیـن </a:t>
            </a:r>
            <a:endParaRPr lang="fa-IR" sz="66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 rot="15924533">
            <a:off x="1481173" y="3564046"/>
            <a:ext cx="2915816" cy="92333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fa-IR" sz="5400" dirty="0" smtClean="0">
                <a:solidFill>
                  <a:srgbClr val="FF33CC"/>
                </a:solidFill>
              </a:rPr>
              <a:t>تـَمَـسـخُـر </a:t>
            </a:r>
            <a:endParaRPr lang="fa-IR" sz="5400" dirty="0">
              <a:solidFill>
                <a:srgbClr val="FF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57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03848" y="1894440"/>
            <a:ext cx="936104" cy="156966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fa-IR" sz="9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</a:t>
            </a:r>
            <a:endParaRPr lang="fa-IR" sz="9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39951" y="1412776"/>
            <a:ext cx="501429" cy="1862048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fa-IR" sz="11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</a:t>
            </a:r>
            <a:endParaRPr lang="fa-IR" sz="115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90665" y="1705164"/>
            <a:ext cx="765498" cy="156966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fa-IR" sz="9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بـ</a:t>
            </a:r>
            <a:endParaRPr lang="fa-IR" sz="9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30393" y="1708367"/>
            <a:ext cx="1736291" cy="156966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fa-IR" sz="9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شـــ</a:t>
            </a:r>
            <a:endParaRPr lang="fa-IR" sz="9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76056" y="1705164"/>
            <a:ext cx="722482" cy="156966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fa-IR" sz="9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  <a:cs typeface="Arial"/>
              </a:rPr>
              <a:t>ﻌ</a:t>
            </a:r>
            <a:endParaRPr lang="fa-IR" sz="9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9913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53582" y="3933056"/>
            <a:ext cx="5400600" cy="156966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fa-IR" sz="9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درخت طوُبی</a:t>
            </a:r>
            <a:r>
              <a:rPr lang="fa-IR" sz="9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  <a:cs typeface="Arial"/>
              </a:rPr>
              <a:t>ٰ</a:t>
            </a:r>
            <a:endParaRPr lang="fa-IR" sz="9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9913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79712" y="0"/>
            <a:ext cx="5184576" cy="144655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fa-IR" sz="8800" dirty="0" smtClean="0">
                <a:solidFill>
                  <a:srgbClr val="00FF00"/>
                </a:solidFill>
              </a:rPr>
              <a:t>کارهای خوب</a:t>
            </a:r>
            <a:endParaRPr lang="fa-IR" sz="8800" dirty="0">
              <a:solidFill>
                <a:srgbClr val="00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12160" y="1844824"/>
            <a:ext cx="3024336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کمک به دیگران</a:t>
            </a:r>
            <a:endParaRPr lang="fa-IR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87824" y="1812558"/>
            <a:ext cx="2736304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fa-IR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نماز اول وقت</a:t>
            </a:r>
            <a:endParaRPr lang="fa-IR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28184" y="2924944"/>
            <a:ext cx="2653117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fa-IR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سـلام کردن</a:t>
            </a:r>
            <a:endParaRPr lang="fa-IR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520" y="3061406"/>
            <a:ext cx="234026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راهنمایی کردن</a:t>
            </a:r>
            <a:endParaRPr lang="fa-IR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9552" y="1844824"/>
            <a:ext cx="2232248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fa-IR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تلاوت قرآن</a:t>
            </a:r>
            <a:endParaRPr lang="fa-IR" sz="4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92121" y="2924944"/>
            <a:ext cx="2736304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ادب به دیگران</a:t>
            </a:r>
            <a:endParaRPr lang="fa-IR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65666" y="4235936"/>
            <a:ext cx="6012668" cy="9233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fa-IR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fa-IR" sz="54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دوستی</a:t>
            </a:r>
            <a:r>
              <a:rPr lang="fa-IR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با </a:t>
            </a:r>
            <a:r>
              <a:rPr lang="fa-IR" sz="5400" b="1" dirty="0" smtClean="0">
                <a:ln w="11430"/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اهل بیت </a:t>
            </a:r>
            <a:r>
              <a:rPr lang="fa-IR" sz="5400" b="1" dirty="0" smtClean="0">
                <a:ln w="11430"/>
                <a:solidFill>
                  <a:srgbClr val="00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پیامبر</a:t>
            </a:r>
          </a:p>
        </p:txBody>
      </p:sp>
    </p:spTree>
    <p:extLst>
      <p:ext uri="{BB962C8B-B14F-4D97-AF65-F5344CB8AC3E}">
        <p14:creationId xmlns:p14="http://schemas.microsoft.com/office/powerpoint/2010/main" val="209913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9" y="0"/>
            <a:ext cx="9190856" cy="685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220344" y="2645296"/>
            <a:ext cx="27363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fa-IR" dirty="0"/>
          </a:p>
        </p:txBody>
      </p:sp>
      <p:sp>
        <p:nvSpPr>
          <p:cNvPr id="13" name="TextBox 12"/>
          <p:cNvSpPr txBox="1"/>
          <p:nvPr/>
        </p:nvSpPr>
        <p:spPr>
          <a:xfrm>
            <a:off x="4372744" y="2797696"/>
            <a:ext cx="27363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fa-IR" dirty="0"/>
          </a:p>
        </p:txBody>
      </p:sp>
      <p:sp>
        <p:nvSpPr>
          <p:cNvPr id="14" name="TextBox 13"/>
          <p:cNvSpPr txBox="1"/>
          <p:nvPr/>
        </p:nvSpPr>
        <p:spPr>
          <a:xfrm>
            <a:off x="4525144" y="2950096"/>
            <a:ext cx="27363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fa-IR" dirty="0"/>
          </a:p>
        </p:txBody>
      </p:sp>
      <p:sp>
        <p:nvSpPr>
          <p:cNvPr id="15" name="TextBox 14"/>
          <p:cNvSpPr txBox="1"/>
          <p:nvPr/>
        </p:nvSpPr>
        <p:spPr>
          <a:xfrm>
            <a:off x="2960400" y="4088581"/>
            <a:ext cx="1041648" cy="1862048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fa-IR" sz="11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</a:t>
            </a:r>
            <a:endParaRPr lang="fa-IR" sz="115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14582" y="3951604"/>
            <a:ext cx="2154099" cy="1862048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fa-IR" sz="11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ســـ</a:t>
            </a:r>
            <a:endParaRPr lang="fa-IR" sz="115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14582" y="3964254"/>
            <a:ext cx="1011524" cy="1862048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fa-IR" sz="11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یـ</a:t>
            </a:r>
            <a:endParaRPr lang="fa-IR" sz="115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677272" y="3945069"/>
            <a:ext cx="1584176" cy="1862048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fa-IR" sz="11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حــ</a:t>
            </a:r>
            <a:endParaRPr lang="fa-IR" sz="115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28336" y="2497976"/>
            <a:ext cx="2481739" cy="186204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115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امـام</a:t>
            </a:r>
            <a:endParaRPr lang="fa-IR" sz="115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FF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63888" y="5661248"/>
            <a:ext cx="3242066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علیه السلام</a:t>
            </a:r>
            <a:endParaRPr lang="fa-IR" sz="6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22603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91680" y="404664"/>
            <a:ext cx="7452320" cy="769441"/>
          </a:xfrm>
          <a:prstGeom prst="rect">
            <a:avLst/>
          </a:prstGeom>
          <a:solidFill>
            <a:srgbClr val="FFFF99"/>
          </a:solidFill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fa-IR" sz="4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پیامبر اکرم(صلی الله علیه وآله وسلم):</a:t>
            </a:r>
            <a:endParaRPr lang="fa-IR" sz="4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9776" y="4221088"/>
            <a:ext cx="8604448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fa-IR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fa-IR" sz="7200" b="1" dirty="0" smtClean="0">
                <a:ln w="11430"/>
                <a:solidFill>
                  <a:srgbClr val="00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اَحَـبَّ</a:t>
            </a:r>
            <a:r>
              <a:rPr lang="fa-IR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fa-IR" sz="72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اللهُ</a:t>
            </a:r>
            <a:r>
              <a:rPr lang="fa-IR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مَـن</a:t>
            </a:r>
            <a:r>
              <a:rPr lang="fa-IR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  <a:cs typeface="Arial"/>
              </a:rPr>
              <a:t>ْ</a:t>
            </a:r>
            <a:r>
              <a:rPr lang="fa-IR" sz="7200" b="1" dirty="0" smtClean="0">
                <a:ln w="11430"/>
                <a:solidFill>
                  <a:srgbClr val="00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اَحَـبَّ </a:t>
            </a:r>
            <a:r>
              <a:rPr lang="fa-IR" sz="7200" b="1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حُـسَـی</a:t>
            </a:r>
            <a:r>
              <a:rPr lang="fa-IR" sz="7200" b="1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  <a:cs typeface="Arial"/>
              </a:rPr>
              <a:t>ْ</a:t>
            </a:r>
            <a:r>
              <a:rPr lang="fa-IR" sz="7200" b="1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ـناً</a:t>
            </a:r>
            <a:endParaRPr lang="fa-IR" sz="7200" b="1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5780" y="5424871"/>
            <a:ext cx="8532440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1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fa-IR" sz="3600" b="1" cap="all" dirty="0" smtClean="0">
                <a:ln/>
                <a:solidFill>
                  <a:srgbClr val="0000FF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خدا دوست دار دوست دار امام حسین(علیه السلام)است.</a:t>
            </a:r>
            <a:endParaRPr lang="fa-IR" sz="3600" b="1" cap="all" dirty="0">
              <a:ln/>
              <a:solidFill>
                <a:srgbClr val="0000FF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60309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35896" y="44578"/>
            <a:ext cx="288032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9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کجایم؟</a:t>
            </a:r>
            <a:endParaRPr lang="fa-IR" sz="9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51920" y="1624759"/>
            <a:ext cx="5040560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fa-IR" sz="4800" b="1" cap="all" dirty="0" smtClean="0">
                <a:ln w="0"/>
                <a:solidFill>
                  <a:srgbClr val="FF0066"/>
                </a:solidFill>
                <a:effectLst>
                  <a:reflection blurRad="12700" stA="50000" endPos="50000" dist="5000" dir="5400000" sy="-100000" rotWithShape="0"/>
                </a:effectLst>
              </a:rPr>
              <a:t>شهری هستم پنج حرفی!</a:t>
            </a:r>
            <a:endParaRPr lang="fa-IR" sz="4800" b="1" cap="all" dirty="0">
              <a:ln w="0"/>
              <a:solidFill>
                <a:srgbClr val="FF0066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03848" y="2636912"/>
            <a:ext cx="5688632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دو حرف اولم اسم علامتی درقرآن است؟</a:t>
            </a:r>
            <a:endParaRPr lang="fa-IR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10993" y="3429000"/>
            <a:ext cx="6188659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دوحرف آخرم بزرگترین عدد یک رقمی است؟</a:t>
            </a:r>
            <a:endParaRPr lang="fa-IR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63688" y="4223990"/>
            <a:ext cx="7128793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fa-I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حرف سومـم(حرف وسط) آخـریـن حرف الـفـبـا ست؟</a:t>
            </a:r>
            <a:endParaRPr lang="fa-IR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10993" y="5157192"/>
            <a:ext cx="6181487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fa-IR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شهری هستم که قبرستان بقیع در من است؟</a:t>
            </a:r>
            <a:endParaRPr lang="fa-IR" sz="3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39752" y="1196752"/>
            <a:ext cx="864096" cy="1015663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fa-IR" sz="6000" b="1" dirty="0" smtClean="0">
                <a:ln w="11430"/>
                <a:solidFill>
                  <a:srgbClr val="00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مد</a:t>
            </a:r>
            <a:endParaRPr lang="fa-IR" sz="6000" b="1" dirty="0">
              <a:ln w="11430"/>
              <a:solidFill>
                <a:srgbClr val="00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89873" y="1218401"/>
            <a:ext cx="864096" cy="1015663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fa-IR" sz="6000" b="1" dirty="0" smtClean="0">
                <a:ln w="11430"/>
                <a:solidFill>
                  <a:srgbClr val="00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نه</a:t>
            </a:r>
            <a:endParaRPr lang="fa-IR" sz="6000" b="1" dirty="0">
              <a:ln w="11430"/>
              <a:solidFill>
                <a:srgbClr val="00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54858" y="1218401"/>
            <a:ext cx="576064" cy="1015663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fa-IR" sz="6000" b="1" dirty="0" smtClean="0">
                <a:ln w="11430"/>
                <a:solidFill>
                  <a:srgbClr val="00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یـ</a:t>
            </a:r>
            <a:endParaRPr lang="fa-IR" sz="6000" b="1" dirty="0">
              <a:ln w="11430"/>
              <a:solidFill>
                <a:srgbClr val="00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53758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3" grpId="0"/>
      <p:bldP spid="14" grpId="0"/>
      <p:bldP spid="1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752" y="5093013"/>
            <a:ext cx="9036496" cy="175432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66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امام حسین(علیه السلام)</a:t>
            </a:r>
            <a:r>
              <a:rPr lang="fa-IR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در</a:t>
            </a:r>
            <a:r>
              <a:rPr lang="fa-IR" sz="6000" b="1" u="sng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سوم</a:t>
            </a:r>
            <a:r>
              <a:rPr lang="fa-IR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ماه </a:t>
            </a:r>
            <a:r>
              <a:rPr lang="fa-IR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شعبان</a:t>
            </a:r>
            <a:r>
              <a:rPr lang="fa-IR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سال </a:t>
            </a:r>
            <a:r>
              <a:rPr lang="fa-IR" sz="4800" b="1" u="sng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چهارم</a:t>
            </a:r>
            <a:r>
              <a:rPr lang="fa-IR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fa-IR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هجری</a:t>
            </a:r>
            <a:r>
              <a:rPr lang="fa-IR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در شهر</a:t>
            </a:r>
            <a:r>
              <a:rPr lang="fa-IR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مدینه</a:t>
            </a:r>
            <a:r>
              <a:rPr lang="fa-IR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به دنیا آمد.</a:t>
            </a:r>
            <a:endParaRPr lang="fa-IR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60309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145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20807049">
            <a:off x="5076056" y="404664"/>
            <a:ext cx="2088232" cy="10156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fa-IR" sz="6000" dirty="0" smtClean="0">
                <a:solidFill>
                  <a:srgbClr val="00FF00"/>
                </a:solidFill>
              </a:rPr>
              <a:t>س</a:t>
            </a:r>
            <a:r>
              <a:rPr lang="fa-IR" sz="6000" dirty="0" smtClean="0">
                <a:solidFill>
                  <a:srgbClr val="FF0000"/>
                </a:solidFill>
              </a:rPr>
              <a:t>لامتی</a:t>
            </a:r>
            <a:endParaRPr lang="fa-IR" sz="60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20570594">
            <a:off x="5405836" y="1950174"/>
            <a:ext cx="2232248" cy="110799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fa-IR" sz="6600" dirty="0" smtClean="0">
                <a:solidFill>
                  <a:srgbClr val="00FF00"/>
                </a:solidFill>
              </a:rPr>
              <a:t>لـ</a:t>
            </a:r>
            <a:r>
              <a:rPr lang="fa-IR" sz="6600" dirty="0" smtClean="0">
                <a:solidFill>
                  <a:srgbClr val="00B0F0"/>
                </a:solidFill>
              </a:rPr>
              <a:t>یـاقـت</a:t>
            </a:r>
            <a:endParaRPr lang="fa-IR" sz="6600" dirty="0">
              <a:solidFill>
                <a:srgbClr val="00B0F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 rot="20652789">
            <a:off x="5918674" y="3412187"/>
            <a:ext cx="2160240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fa-IR" sz="7200" dirty="0" smtClean="0">
                <a:solidFill>
                  <a:srgbClr val="00FF00"/>
                </a:solidFill>
              </a:rPr>
              <a:t>اُ </a:t>
            </a:r>
            <a:r>
              <a:rPr lang="fa-IR" sz="7200" dirty="0" smtClean="0">
                <a:solidFill>
                  <a:srgbClr val="002060"/>
                </a:solidFill>
              </a:rPr>
              <a:t>لـفَـت</a:t>
            </a:r>
            <a:endParaRPr lang="fa-IR" sz="7200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 rot="20566359">
            <a:off x="6279616" y="5191508"/>
            <a:ext cx="2232248" cy="10156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fa-IR" sz="6000" dirty="0" smtClean="0">
                <a:solidFill>
                  <a:srgbClr val="00FF00"/>
                </a:solidFill>
              </a:rPr>
              <a:t>مـ</a:t>
            </a:r>
            <a:r>
              <a:rPr lang="fa-IR" sz="6000" dirty="0" smtClean="0">
                <a:solidFill>
                  <a:srgbClr val="FF0000"/>
                </a:solidFill>
              </a:rPr>
              <a:t>حـبّـت</a:t>
            </a:r>
            <a:endParaRPr lang="fa-IR" sz="60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9591290">
            <a:off x="1474590" y="1139011"/>
            <a:ext cx="2016224" cy="132343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8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سـلام</a:t>
            </a:r>
            <a:endParaRPr lang="fa-IR" sz="8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FF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 rot="1393709">
            <a:off x="1456468" y="3241537"/>
            <a:ext cx="2360989" cy="13234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fa-IR" sz="8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علیکم</a:t>
            </a:r>
            <a:endParaRPr lang="fa-IR" sz="8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65515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17794" y="0"/>
            <a:ext cx="3708412" cy="10156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1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fa-IR" sz="6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معجزه ی تولد </a:t>
            </a:r>
            <a:endParaRPr lang="fa-IR" sz="6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600" y="1340768"/>
            <a:ext cx="7920880" cy="526297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2800" dirty="0" smtClean="0">
                <a:solidFill>
                  <a:srgbClr val="FF0066"/>
                </a:solidFill>
              </a:rPr>
              <a:t>یکی از فرشتگان که بال و پرش سوخته بود و مدتها در یک جزیره زندگی می کرد دید فرشتها دسته </a:t>
            </a:r>
          </a:p>
          <a:p>
            <a:r>
              <a:rPr lang="fa-IR" sz="2800" dirty="0" smtClean="0">
                <a:solidFill>
                  <a:srgbClr val="FF0066"/>
                </a:solidFill>
              </a:rPr>
              <a:t>دسته به طرف زمین می آیند سوال کرد که چه خبر شده؟</a:t>
            </a:r>
          </a:p>
          <a:p>
            <a:r>
              <a:rPr lang="fa-IR" sz="2800" dirty="0" smtClean="0">
                <a:solidFill>
                  <a:srgbClr val="FF0066"/>
                </a:solidFill>
              </a:rPr>
              <a:t>به او گفتند خداوند به پیامبرش نوه ی پسری داده جهت تبریک خدمت آن حضرت می رویم.</a:t>
            </a:r>
          </a:p>
          <a:p>
            <a:r>
              <a:rPr lang="fa-IR" sz="2800" dirty="0" smtClean="0">
                <a:solidFill>
                  <a:srgbClr val="FF0066"/>
                </a:solidFill>
              </a:rPr>
              <a:t>از آنها خواست تا او را با خود ببرند.</a:t>
            </a:r>
          </a:p>
          <a:p>
            <a:r>
              <a:rPr lang="fa-IR" sz="2800" dirty="0" smtClean="0">
                <a:solidFill>
                  <a:srgbClr val="FF0066"/>
                </a:solidFill>
              </a:rPr>
              <a:t>خدمت پیامبر رسید و آن حضرت خواست تا از خدا بخواهد که بال وپرش شفا دهد.</a:t>
            </a:r>
          </a:p>
          <a:p>
            <a:r>
              <a:rPr lang="fa-IR" sz="2800" dirty="0" smtClean="0">
                <a:solidFill>
                  <a:srgbClr val="FF0066"/>
                </a:solidFill>
              </a:rPr>
              <a:t>پیامبر(صلی الله علیه وآله وسلم):برو بال و پرت را به قنداغه ی امام حسین بکش .</a:t>
            </a:r>
          </a:p>
          <a:p>
            <a:r>
              <a:rPr lang="fa-IR" sz="2800" dirty="0" smtClean="0">
                <a:solidFill>
                  <a:srgbClr val="FF0066"/>
                </a:solidFill>
              </a:rPr>
              <a:t>او این کار را کرد وهمه دیدند به پرواز درآمد وصدا می زد کیست مثل من</a:t>
            </a:r>
            <a:r>
              <a:rPr lang="fa-IR" sz="2800" dirty="0" smtClean="0">
                <a:solidFill>
                  <a:srgbClr val="FF0066"/>
                </a:solidFill>
                <a:latin typeface="Arial"/>
                <a:cs typeface="Arial"/>
              </a:rPr>
              <a:t>‘</a:t>
            </a:r>
            <a:r>
              <a:rPr lang="fa-IR" sz="2800" dirty="0" smtClean="0">
                <a:solidFill>
                  <a:srgbClr val="FF0066"/>
                </a:solidFill>
              </a:rPr>
              <a:t> من آزاد شده حسینم.</a:t>
            </a:r>
            <a:endParaRPr lang="fa-IR" sz="2800" dirty="0">
              <a:solidFill>
                <a:srgbClr val="FF0066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512" y="369332"/>
            <a:ext cx="2448272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fa-IR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فـُطرُس مَـلـَک</a:t>
            </a:r>
            <a:endParaRPr lang="fa-IR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72449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92521"/>
            <a:ext cx="9144000" cy="600164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fa-IR" sz="3200" dirty="0">
                <a:solidFill>
                  <a:srgbClr val="FF0000"/>
                </a:solidFill>
              </a:rPr>
              <a:t>امام حسین(علیه السلام)</a:t>
            </a:r>
            <a:r>
              <a:rPr lang="fa-IR" sz="3200" dirty="0"/>
              <a:t>فرمود:نزد من صحیح است که</a:t>
            </a:r>
            <a:r>
              <a:rPr lang="fa-IR" sz="3200" dirty="0">
                <a:solidFill>
                  <a:srgbClr val="00B050"/>
                </a:solidFill>
              </a:rPr>
              <a:t> پیامبر(صلی الله علیه و آله وسلّم) </a:t>
            </a:r>
            <a:r>
              <a:rPr lang="fa-IR" sz="3200" dirty="0"/>
              <a:t>فرمود:بهترین اعمال بعد از</a:t>
            </a:r>
            <a:r>
              <a:rPr lang="fa-IR" sz="3200" dirty="0">
                <a:solidFill>
                  <a:srgbClr val="002060"/>
                </a:solidFill>
              </a:rPr>
              <a:t> نماز </a:t>
            </a:r>
            <a:r>
              <a:rPr lang="fa-IR" sz="3200" dirty="0"/>
              <a:t>خوشحال کردن</a:t>
            </a:r>
            <a:r>
              <a:rPr lang="fa-IR" sz="3200" dirty="0">
                <a:solidFill>
                  <a:srgbClr val="FF0066"/>
                </a:solidFill>
              </a:rPr>
              <a:t> </a:t>
            </a:r>
            <a:r>
              <a:rPr lang="fa-IR" sz="3200" dirty="0" smtClean="0">
                <a:solidFill>
                  <a:srgbClr val="FF0066"/>
                </a:solidFill>
              </a:rPr>
              <a:t>م</a:t>
            </a:r>
            <a:r>
              <a:rPr lang="kk-KZ" sz="3200" dirty="0" smtClean="0">
                <a:solidFill>
                  <a:srgbClr val="FF0066"/>
                </a:solidFill>
                <a:latin typeface="Arial"/>
                <a:cs typeface="Arial"/>
              </a:rPr>
              <a:t>ٶ</a:t>
            </a:r>
            <a:r>
              <a:rPr lang="fa-IR" sz="3200" dirty="0" smtClean="0">
                <a:solidFill>
                  <a:srgbClr val="FF0066"/>
                </a:solidFill>
              </a:rPr>
              <a:t>من </a:t>
            </a:r>
            <a:r>
              <a:rPr lang="fa-IR" sz="3200" dirty="0"/>
              <a:t>است به چیزی که حرام نباشد.</a:t>
            </a:r>
          </a:p>
          <a:p>
            <a:r>
              <a:rPr lang="fa-IR" sz="3200" dirty="0"/>
              <a:t>من غلامی را دیدم به سگی غذا می داد،به او گفتم چرا این کار را می کنی؟</a:t>
            </a:r>
          </a:p>
          <a:p>
            <a:r>
              <a:rPr lang="fa-IR" sz="3200" dirty="0"/>
              <a:t>گفت:ای فرزند </a:t>
            </a:r>
            <a:r>
              <a:rPr lang="fa-IR" sz="3200" dirty="0">
                <a:solidFill>
                  <a:srgbClr val="00B050"/>
                </a:solidFill>
              </a:rPr>
              <a:t>رسول خدا</a:t>
            </a:r>
            <a:r>
              <a:rPr lang="fa-IR" sz="3200" dirty="0"/>
              <a:t>،من اندوهگین هستم با شاد کردن این سگ ،خواهان شادی هستم ،زیرا سرپرست من یک نفر یهودی است(واندوهم از این جهت است).</a:t>
            </a:r>
          </a:p>
          <a:p>
            <a:r>
              <a:rPr lang="fa-IR" sz="3200" dirty="0">
                <a:solidFill>
                  <a:srgbClr val="FF0000"/>
                </a:solidFill>
              </a:rPr>
              <a:t>امام حسین(علیه السلام) </a:t>
            </a:r>
            <a:r>
              <a:rPr lang="fa-IR" sz="3200" dirty="0"/>
              <a:t>نزد آن یهودی رفت وآن غلام را به </a:t>
            </a:r>
            <a:r>
              <a:rPr lang="fa-IR" sz="3200" dirty="0">
                <a:solidFill>
                  <a:srgbClr val="0000FF"/>
                </a:solidFill>
              </a:rPr>
              <a:t>دویست دینار </a:t>
            </a:r>
            <a:r>
              <a:rPr lang="fa-IR" sz="3200" dirty="0"/>
              <a:t>خرید،یهودی پول را نگرفت وگفت:این غلام فدای </a:t>
            </a:r>
            <a:r>
              <a:rPr lang="fa-IR" sz="3200" dirty="0">
                <a:solidFill>
                  <a:srgbClr val="FF0066"/>
                </a:solidFill>
              </a:rPr>
              <a:t>قدمهای مبارک شما </a:t>
            </a:r>
            <a:r>
              <a:rPr lang="fa-IR" sz="3200" dirty="0"/>
              <a:t>و این بوستان مال غلام باشد واجازه بدهید مبلغی پول به شما بدهم </a:t>
            </a:r>
            <a:r>
              <a:rPr lang="fa-IR" sz="3200" dirty="0" smtClean="0"/>
              <a:t>.</a:t>
            </a:r>
            <a:endParaRPr lang="fa-IR" sz="3200" dirty="0"/>
          </a:p>
        </p:txBody>
      </p:sp>
      <p:sp>
        <p:nvSpPr>
          <p:cNvPr id="3" name="Rectangle 2"/>
          <p:cNvSpPr/>
          <p:nvPr/>
        </p:nvSpPr>
        <p:spPr>
          <a:xfrm>
            <a:off x="4041321" y="33895"/>
            <a:ext cx="51026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3600" dirty="0">
                <a:solidFill>
                  <a:schemeClr val="tx2">
                    <a:lumMod val="75000"/>
                  </a:schemeClr>
                </a:solidFill>
              </a:rPr>
              <a:t>درسی از </a:t>
            </a:r>
            <a:r>
              <a:rPr lang="fa-IR" sz="3600" dirty="0">
                <a:solidFill>
                  <a:srgbClr val="FF0000"/>
                </a:solidFill>
              </a:rPr>
              <a:t>امام حسین</a:t>
            </a:r>
            <a:r>
              <a:rPr lang="fa-IR" sz="3600" dirty="0">
                <a:solidFill>
                  <a:schemeClr val="tx2">
                    <a:lumMod val="75000"/>
                  </a:schemeClr>
                </a:solidFill>
              </a:rPr>
              <a:t>(علیه السلام)</a:t>
            </a:r>
          </a:p>
        </p:txBody>
      </p:sp>
    </p:spTree>
    <p:extLst>
      <p:ext uri="{BB962C8B-B14F-4D97-AF65-F5344CB8AC3E}">
        <p14:creationId xmlns:p14="http://schemas.microsoft.com/office/powerpoint/2010/main" val="1260309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52486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fa-IR" sz="3800" dirty="0">
                <a:solidFill>
                  <a:srgbClr val="FF0000"/>
                </a:solidFill>
              </a:rPr>
              <a:t>امام حسین(علیه السلام)</a:t>
            </a:r>
            <a:r>
              <a:rPr lang="fa-IR" sz="3800" dirty="0"/>
              <a:t>فرمود:من به شما مبلغی می دهم،یهودی پذیرفت،مبلغ پول از </a:t>
            </a:r>
            <a:r>
              <a:rPr lang="fa-IR" sz="3800" dirty="0">
                <a:solidFill>
                  <a:srgbClr val="FF0000"/>
                </a:solidFill>
              </a:rPr>
              <a:t>امام حسین(علیه السلام) </a:t>
            </a:r>
            <a:r>
              <a:rPr lang="fa-IR" sz="3800" dirty="0"/>
              <a:t>گرفت و به غلام داد ،آنگاه </a:t>
            </a:r>
            <a:r>
              <a:rPr lang="fa-IR" sz="3800" dirty="0">
                <a:solidFill>
                  <a:srgbClr val="FF0000"/>
                </a:solidFill>
              </a:rPr>
              <a:t>امام حسین(علیه السلام</a:t>
            </a:r>
            <a:r>
              <a:rPr lang="fa-IR" sz="3800" dirty="0" smtClean="0">
                <a:solidFill>
                  <a:srgbClr val="FF0000"/>
                </a:solidFill>
              </a:rPr>
              <a:t>) </a:t>
            </a:r>
            <a:r>
              <a:rPr lang="fa-IR" sz="3800" dirty="0" smtClean="0"/>
              <a:t>فرمود:غلام </a:t>
            </a:r>
            <a:r>
              <a:rPr lang="fa-IR" sz="3800" dirty="0"/>
              <a:t>را آزاد کردم و همه این اموال را به او </a:t>
            </a:r>
            <a:r>
              <a:rPr lang="fa-IR" sz="3800" dirty="0" smtClean="0"/>
              <a:t>بخشیدم، </a:t>
            </a:r>
          </a:p>
          <a:p>
            <a:pPr algn="ctr"/>
            <a:r>
              <a:rPr lang="fa-IR" sz="3800" dirty="0" smtClean="0"/>
              <a:t>همسرآن </a:t>
            </a:r>
            <a:r>
              <a:rPr lang="fa-IR" sz="3800" dirty="0"/>
              <a:t>یهودی (آن چنان مجذوب محبت </a:t>
            </a:r>
            <a:r>
              <a:rPr lang="fa-IR" sz="3800" dirty="0">
                <a:solidFill>
                  <a:srgbClr val="FF0000"/>
                </a:solidFill>
              </a:rPr>
              <a:t>امام حسین(علیه السلام)</a:t>
            </a:r>
            <a:r>
              <a:rPr lang="fa-IR" sz="3800" dirty="0"/>
              <a:t>شده بود </a:t>
            </a:r>
            <a:r>
              <a:rPr lang="fa-IR" sz="3800" dirty="0" smtClean="0"/>
              <a:t>که گفت:من </a:t>
            </a:r>
            <a:r>
              <a:rPr lang="fa-IR" sz="3800" dirty="0"/>
              <a:t>قبول</a:t>
            </a:r>
            <a:r>
              <a:rPr lang="fa-IR" sz="3800" dirty="0">
                <a:solidFill>
                  <a:srgbClr val="0000FF"/>
                </a:solidFill>
              </a:rPr>
              <a:t> اسلام </a:t>
            </a:r>
            <a:r>
              <a:rPr lang="fa-IR" sz="3800" dirty="0"/>
              <a:t>کردم،و مهریه ام را به شوهرم بخشیدم،شوهرش گفت:من نیز قبول</a:t>
            </a:r>
            <a:r>
              <a:rPr lang="fa-IR" sz="3800" dirty="0">
                <a:solidFill>
                  <a:srgbClr val="0000FF"/>
                </a:solidFill>
              </a:rPr>
              <a:t> اسلام </a:t>
            </a:r>
            <a:r>
              <a:rPr lang="fa-IR" sz="3800" dirty="0"/>
              <a:t>کردم واین خانه  را به همسرم بخشیدم.</a:t>
            </a:r>
          </a:p>
          <a:p>
            <a:pPr algn="ctr"/>
            <a:r>
              <a:rPr lang="fa-IR" sz="3800" dirty="0"/>
              <a:t>به این ترتیب روش نیک </a:t>
            </a:r>
            <a:r>
              <a:rPr lang="fa-IR" sz="3800" dirty="0">
                <a:solidFill>
                  <a:srgbClr val="FF0000"/>
                </a:solidFill>
              </a:rPr>
              <a:t>امام حسین(علیه السلام)</a:t>
            </a:r>
            <a:r>
              <a:rPr lang="fa-IR" sz="3800" dirty="0"/>
              <a:t>موجب آن همه </a:t>
            </a:r>
            <a:r>
              <a:rPr lang="fa-IR" sz="3800" dirty="0">
                <a:solidFill>
                  <a:srgbClr val="CC00FF"/>
                </a:solidFill>
              </a:rPr>
              <a:t>کارهای نیک</a:t>
            </a:r>
            <a:r>
              <a:rPr lang="fa-IR" sz="3800" dirty="0"/>
              <a:t> شد.</a:t>
            </a:r>
          </a:p>
        </p:txBody>
      </p:sp>
    </p:spTree>
    <p:extLst>
      <p:ext uri="{BB962C8B-B14F-4D97-AF65-F5344CB8AC3E}">
        <p14:creationId xmlns:p14="http://schemas.microsoft.com/office/powerpoint/2010/main" val="4053758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2252708"/>
              </p:ext>
            </p:extLst>
          </p:nvPr>
        </p:nvGraphicFramePr>
        <p:xfrm>
          <a:off x="31147" y="144329"/>
          <a:ext cx="5972180" cy="6449568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97218"/>
                <a:gridCol w="597218"/>
                <a:gridCol w="597218"/>
                <a:gridCol w="597218"/>
                <a:gridCol w="597218"/>
                <a:gridCol w="597218"/>
                <a:gridCol w="597218"/>
                <a:gridCol w="597218"/>
                <a:gridCol w="597218"/>
                <a:gridCol w="597218"/>
              </a:tblGrid>
              <a:tr h="551955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600" dirty="0">
                          <a:solidFill>
                            <a:schemeClr val="bg1"/>
                          </a:solidFill>
                          <a:effectLst/>
                        </a:rPr>
                        <a:t>ک</a:t>
                      </a:r>
                      <a:endParaRPr lang="en-US" sz="36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600" dirty="0">
                          <a:solidFill>
                            <a:schemeClr val="bg1"/>
                          </a:solidFill>
                          <a:effectLst/>
                        </a:rPr>
                        <a:t>ط</a:t>
                      </a:r>
                      <a:endParaRPr lang="en-US" sz="36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600" dirty="0">
                          <a:solidFill>
                            <a:schemeClr val="bg1"/>
                          </a:solidFill>
                          <a:effectLst/>
                        </a:rPr>
                        <a:t>ا</a:t>
                      </a:r>
                      <a:endParaRPr lang="en-US" sz="36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600" dirty="0">
                          <a:solidFill>
                            <a:schemeClr val="bg1"/>
                          </a:solidFill>
                          <a:effectLst/>
                        </a:rPr>
                        <a:t>ه</a:t>
                      </a:r>
                      <a:endParaRPr lang="en-US" sz="36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600" dirty="0">
                          <a:solidFill>
                            <a:schemeClr val="bg1"/>
                          </a:solidFill>
                          <a:effectLst/>
                        </a:rPr>
                        <a:t>ر</a:t>
                      </a:r>
                      <a:endParaRPr lang="en-US" sz="36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600" dirty="0">
                          <a:solidFill>
                            <a:srgbClr val="00FF00"/>
                          </a:solidFill>
                          <a:effectLst/>
                        </a:rPr>
                        <a:t>ه</a:t>
                      </a:r>
                      <a:endParaRPr lang="en-US" sz="3600" dirty="0">
                        <a:solidFill>
                          <a:srgbClr val="00FF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600" dirty="0">
                          <a:solidFill>
                            <a:srgbClr val="00FF00"/>
                          </a:solidFill>
                          <a:effectLst/>
                        </a:rPr>
                        <a:t>ر</a:t>
                      </a:r>
                      <a:endParaRPr lang="en-US" sz="3600" dirty="0">
                        <a:solidFill>
                          <a:srgbClr val="00FF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600" dirty="0">
                          <a:solidFill>
                            <a:srgbClr val="00FF00"/>
                          </a:solidFill>
                          <a:effectLst/>
                        </a:rPr>
                        <a:t>ه</a:t>
                      </a:r>
                      <a:endParaRPr lang="en-US" sz="3600" dirty="0">
                        <a:solidFill>
                          <a:srgbClr val="00FF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600" dirty="0">
                          <a:solidFill>
                            <a:srgbClr val="00FF00"/>
                          </a:solidFill>
                          <a:effectLst/>
                        </a:rPr>
                        <a:t>ط</a:t>
                      </a:r>
                      <a:endParaRPr lang="en-US" sz="3600" dirty="0">
                        <a:solidFill>
                          <a:srgbClr val="00FF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600" dirty="0">
                          <a:solidFill>
                            <a:srgbClr val="00FF00"/>
                          </a:solidFill>
                          <a:effectLst/>
                        </a:rPr>
                        <a:t>م</a:t>
                      </a:r>
                      <a:endParaRPr lang="en-US" sz="3600" dirty="0">
                        <a:solidFill>
                          <a:srgbClr val="00FF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51955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endParaRPr lang="en-US" sz="3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600" dirty="0">
                          <a:effectLst/>
                        </a:rPr>
                        <a:t>د</a:t>
                      </a:r>
                      <a:endParaRPr lang="en-US" sz="3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endParaRPr lang="en-US" sz="3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600">
                          <a:effectLst/>
                        </a:rPr>
                        <a:t>ع</a:t>
                      </a:r>
                      <a:endParaRPr lang="en-US" sz="3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endParaRPr lang="en-US" sz="3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endParaRPr lang="en-US" sz="3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600">
                          <a:effectLst/>
                        </a:rPr>
                        <a:t>ع</a:t>
                      </a:r>
                      <a:endParaRPr lang="en-US" sz="3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600">
                          <a:effectLst/>
                        </a:rPr>
                        <a:t>ذ</a:t>
                      </a:r>
                      <a:endParaRPr lang="en-US" sz="3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600">
                          <a:effectLst/>
                        </a:rPr>
                        <a:t>ر</a:t>
                      </a:r>
                      <a:endParaRPr lang="en-US" sz="3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600">
                          <a:effectLst/>
                        </a:rPr>
                        <a:t>ا</a:t>
                      </a:r>
                      <a:endParaRPr lang="en-US" sz="3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51955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endParaRPr lang="en-US" sz="3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endParaRPr lang="en-US" sz="3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3600" dirty="0">
                          <a:solidFill>
                            <a:srgbClr val="0000FF"/>
                          </a:solidFill>
                          <a:effectLst/>
                        </a:rPr>
                        <a:t>ف</a:t>
                      </a:r>
                      <a:endParaRPr lang="en-US" sz="36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endParaRPr lang="en-US" sz="3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3600">
                          <a:effectLst/>
                        </a:rPr>
                        <a:t>ص</a:t>
                      </a:r>
                      <a:endParaRPr lang="en-US" sz="3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3600">
                          <a:effectLst/>
                        </a:rPr>
                        <a:t>ع</a:t>
                      </a:r>
                      <a:endParaRPr lang="en-US" sz="3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3600">
                          <a:effectLst/>
                        </a:rPr>
                        <a:t>ل</a:t>
                      </a:r>
                      <a:endParaRPr lang="en-US" sz="3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3600">
                          <a:effectLst/>
                        </a:rPr>
                        <a:t>ی</a:t>
                      </a:r>
                      <a:endParaRPr lang="en-US" sz="3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endParaRPr lang="en-US" sz="3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3600">
                          <a:effectLst/>
                        </a:rPr>
                        <a:t>د</a:t>
                      </a:r>
                      <a:endParaRPr lang="en-US" sz="3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51955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endParaRPr lang="en-US" sz="3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endParaRPr lang="en-US" sz="3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endParaRPr lang="en-US" sz="3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3600" dirty="0">
                          <a:solidFill>
                            <a:srgbClr val="0000FF"/>
                          </a:solidFill>
                          <a:effectLst/>
                        </a:rPr>
                        <a:t>ا</a:t>
                      </a:r>
                      <a:endParaRPr lang="en-US" sz="36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3600" dirty="0">
                          <a:solidFill>
                            <a:schemeClr val="tx1"/>
                          </a:solidFill>
                          <a:effectLst/>
                        </a:rPr>
                        <a:t>ه</a:t>
                      </a:r>
                      <a:endParaRPr lang="en-US" sz="3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3600">
                          <a:effectLst/>
                        </a:rPr>
                        <a:t>م</a:t>
                      </a:r>
                      <a:endParaRPr lang="en-US" sz="3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3600">
                          <a:effectLst/>
                        </a:rPr>
                        <a:t>و</a:t>
                      </a:r>
                      <a:endParaRPr lang="en-US" sz="3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endParaRPr lang="en-US" sz="3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3600">
                          <a:effectLst/>
                        </a:rPr>
                        <a:t>ف</a:t>
                      </a:r>
                      <a:endParaRPr lang="en-US" sz="3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3600">
                          <a:effectLst/>
                        </a:rPr>
                        <a:t>ر</a:t>
                      </a:r>
                      <a:endParaRPr lang="en-US" sz="3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51955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endParaRPr lang="en-US" sz="3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endParaRPr lang="en-US" sz="3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endParaRPr lang="en-US" sz="3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3600" dirty="0">
                          <a:solidFill>
                            <a:schemeClr val="tx1"/>
                          </a:solidFill>
                          <a:effectLst/>
                        </a:rPr>
                        <a:t>ج</a:t>
                      </a:r>
                      <a:endParaRPr lang="en-US" sz="3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3600" dirty="0">
                          <a:solidFill>
                            <a:srgbClr val="0000FF"/>
                          </a:solidFill>
                          <a:effectLst/>
                        </a:rPr>
                        <a:t>ط</a:t>
                      </a:r>
                      <a:endParaRPr lang="en-US" sz="36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endParaRPr lang="en-US" sz="3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3600">
                          <a:effectLst/>
                        </a:rPr>
                        <a:t>ت</a:t>
                      </a:r>
                      <a:endParaRPr lang="en-US" sz="3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endParaRPr lang="en-US" sz="3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endParaRPr lang="en-US" sz="3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3600">
                          <a:effectLst/>
                        </a:rPr>
                        <a:t>ش</a:t>
                      </a:r>
                      <a:endParaRPr lang="en-US" sz="3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51955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36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ح</a:t>
                      </a:r>
                      <a:endParaRPr lang="en-US" sz="3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36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س</a:t>
                      </a:r>
                      <a:endParaRPr lang="en-US" sz="3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3600" dirty="0">
                          <a:solidFill>
                            <a:schemeClr val="tx1"/>
                          </a:solidFill>
                          <a:effectLst/>
                        </a:rPr>
                        <a:t>ی</a:t>
                      </a:r>
                      <a:endParaRPr lang="en-US" sz="3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endParaRPr lang="en-US" sz="3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endParaRPr lang="en-US" sz="3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3600" dirty="0">
                          <a:solidFill>
                            <a:srgbClr val="0000FF"/>
                          </a:solidFill>
                          <a:effectLst/>
                        </a:rPr>
                        <a:t>م</a:t>
                      </a:r>
                      <a:endParaRPr lang="en-US" sz="3600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3600" dirty="0">
                          <a:effectLst/>
                        </a:rPr>
                        <a:t>ب</a:t>
                      </a:r>
                      <a:endParaRPr lang="en-US" sz="3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3600">
                          <a:effectLst/>
                        </a:rPr>
                        <a:t>ا</a:t>
                      </a:r>
                      <a:endParaRPr lang="en-US" sz="3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3600">
                          <a:effectLst/>
                        </a:rPr>
                        <a:t>ج</a:t>
                      </a:r>
                      <a:endParaRPr lang="en-US" sz="3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3600">
                          <a:effectLst/>
                        </a:rPr>
                        <a:t>ح</a:t>
                      </a:r>
                      <a:endParaRPr lang="en-US" sz="3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61426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endParaRPr lang="en-US" sz="3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3600" dirty="0">
                          <a:solidFill>
                            <a:schemeClr val="tx1"/>
                          </a:solidFill>
                          <a:effectLst/>
                        </a:rPr>
                        <a:t>د</a:t>
                      </a:r>
                      <a:endParaRPr lang="en-US" sz="3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endParaRPr lang="en-US" sz="3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4000" dirty="0">
                          <a:solidFill>
                            <a:srgbClr val="FF0000"/>
                          </a:solidFill>
                          <a:effectLst/>
                        </a:rPr>
                        <a:t>ز</a:t>
                      </a:r>
                      <a:endParaRPr lang="en-US" sz="4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4000" dirty="0">
                          <a:solidFill>
                            <a:srgbClr val="FF0000"/>
                          </a:solidFill>
                          <a:effectLst/>
                        </a:rPr>
                        <a:t>ه</a:t>
                      </a:r>
                      <a:endParaRPr lang="en-US" sz="4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4000" dirty="0">
                          <a:solidFill>
                            <a:srgbClr val="FF0000"/>
                          </a:solidFill>
                          <a:effectLst/>
                        </a:rPr>
                        <a:t>ر</a:t>
                      </a:r>
                      <a:endParaRPr lang="en-US" sz="4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4400" dirty="0">
                          <a:solidFill>
                            <a:srgbClr val="00FF00"/>
                          </a:solidFill>
                          <a:effectLst/>
                        </a:rPr>
                        <a:t>ه</a:t>
                      </a:r>
                      <a:endParaRPr lang="en-US" sz="4400" dirty="0">
                        <a:solidFill>
                          <a:srgbClr val="00FF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endParaRPr lang="en-US" sz="3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3600">
                          <a:effectLst/>
                        </a:rPr>
                        <a:t>ا</a:t>
                      </a:r>
                      <a:endParaRPr lang="en-US" sz="3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3600">
                          <a:effectLst/>
                        </a:rPr>
                        <a:t>ح</a:t>
                      </a:r>
                      <a:endParaRPr lang="en-US" sz="3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51955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3600" dirty="0">
                          <a:solidFill>
                            <a:schemeClr val="bg1"/>
                          </a:solidFill>
                          <a:effectLst/>
                        </a:rPr>
                        <a:t>خ</a:t>
                      </a:r>
                      <a:endParaRPr lang="en-US" sz="36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endParaRPr lang="en-US" sz="3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endParaRPr lang="en-US" sz="3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3600">
                          <a:effectLst/>
                        </a:rPr>
                        <a:t>ه</a:t>
                      </a:r>
                      <a:endParaRPr lang="en-US" sz="3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3600" dirty="0">
                          <a:effectLst/>
                        </a:rPr>
                        <a:t>ک</a:t>
                      </a:r>
                      <a:endParaRPr lang="en-US" sz="3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3600">
                          <a:effectLst/>
                        </a:rPr>
                        <a:t>ر</a:t>
                      </a:r>
                      <a:endParaRPr lang="en-US" sz="3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3600">
                          <a:effectLst/>
                        </a:rPr>
                        <a:t>ا</a:t>
                      </a:r>
                      <a:endParaRPr lang="en-US" sz="3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3600">
                          <a:effectLst/>
                        </a:rPr>
                        <a:t>ب</a:t>
                      </a:r>
                      <a:endParaRPr lang="en-US" sz="3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3600">
                          <a:effectLst/>
                        </a:rPr>
                        <a:t>م</a:t>
                      </a:r>
                      <a:endParaRPr lang="en-US" sz="3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3600">
                          <a:effectLst/>
                        </a:rPr>
                        <a:t>س</a:t>
                      </a:r>
                      <a:endParaRPr lang="en-US" sz="3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51955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3600">
                          <a:effectLst/>
                        </a:rPr>
                        <a:t>م</a:t>
                      </a:r>
                      <a:endParaRPr lang="en-US" sz="3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3600" dirty="0">
                          <a:effectLst/>
                        </a:rPr>
                        <a:t>ر</a:t>
                      </a:r>
                      <a:endParaRPr lang="en-US" sz="3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3600" dirty="0">
                          <a:effectLst/>
                        </a:rPr>
                        <a:t>ض</a:t>
                      </a:r>
                      <a:endParaRPr lang="en-US" sz="3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3600">
                          <a:effectLst/>
                        </a:rPr>
                        <a:t>ی</a:t>
                      </a:r>
                      <a:endParaRPr lang="en-US" sz="3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3600">
                          <a:effectLst/>
                        </a:rPr>
                        <a:t>ه</a:t>
                      </a:r>
                      <a:endParaRPr lang="en-US" sz="3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3600">
                          <a:effectLst/>
                        </a:rPr>
                        <a:t>ی</a:t>
                      </a:r>
                      <a:endParaRPr lang="en-US" sz="3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3600">
                          <a:effectLst/>
                        </a:rPr>
                        <a:t>ن</a:t>
                      </a:r>
                      <a:endParaRPr lang="en-US" sz="3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endParaRPr lang="en-US" sz="3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3600">
                          <a:effectLst/>
                        </a:rPr>
                        <a:t>س</a:t>
                      </a:r>
                      <a:endParaRPr lang="en-US" sz="3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3600">
                          <a:effectLst/>
                        </a:rPr>
                        <a:t>ی</a:t>
                      </a:r>
                      <a:endParaRPr lang="en-US" sz="3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51955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endParaRPr lang="en-US" sz="3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endParaRPr lang="en-US" sz="3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3600">
                          <a:effectLst/>
                        </a:rPr>
                        <a:t>ص</a:t>
                      </a:r>
                      <a:endParaRPr lang="en-US" sz="3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3600">
                          <a:effectLst/>
                        </a:rPr>
                        <a:t>د</a:t>
                      </a:r>
                      <a:endParaRPr lang="en-US" sz="3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3600">
                          <a:effectLst/>
                        </a:rPr>
                        <a:t>ی</a:t>
                      </a:r>
                      <a:endParaRPr lang="en-US" sz="3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3600">
                          <a:effectLst/>
                        </a:rPr>
                        <a:t>ق</a:t>
                      </a:r>
                      <a:endParaRPr lang="en-US" sz="3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3600">
                          <a:effectLst/>
                        </a:rPr>
                        <a:t>ه</a:t>
                      </a:r>
                      <a:endParaRPr lang="en-US" sz="3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endParaRPr lang="en-US" sz="3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3600">
                          <a:effectLst/>
                        </a:rPr>
                        <a:t>ا</a:t>
                      </a:r>
                      <a:endParaRPr lang="en-US" sz="3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11320" algn="l"/>
                        </a:tabLst>
                      </a:pPr>
                      <a:r>
                        <a:rPr lang="fa-IR" sz="3600" dirty="0">
                          <a:effectLst/>
                        </a:rPr>
                        <a:t>ن</a:t>
                      </a:r>
                      <a:endParaRPr lang="en-US" sz="3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8" name="Text Box 8"/>
          <p:cNvSpPr txBox="1">
            <a:spLocks noChangeArrowheads="1"/>
          </p:cNvSpPr>
          <p:nvPr/>
        </p:nvSpPr>
        <p:spPr bwMode="auto">
          <a:xfrm>
            <a:off x="7668343" y="32229"/>
            <a:ext cx="1475657" cy="433490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25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1.زهره</a:t>
            </a:r>
            <a:endParaRPr kumimoji="0" lang="en-US" sz="25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2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2.فاطمه</a:t>
            </a:r>
            <a:endParaRPr kumimoji="0" lang="en-US" sz="25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25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3.خدیجه</a:t>
            </a:r>
            <a:endParaRPr kumimoji="0" lang="en-US" sz="25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4.بـتـول</a:t>
            </a:r>
            <a:endParaRPr kumimoji="0" lang="en-US" sz="2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5.هـانـیه</a:t>
            </a:r>
            <a:endParaRPr kumimoji="0" lang="en-US" sz="2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6.زهرا</a:t>
            </a:r>
            <a:endParaRPr kumimoji="0" lang="en-US" sz="2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7.مرضیه</a:t>
            </a:r>
            <a:endParaRPr kumimoji="0" lang="en-US" sz="2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a-IR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8.</a:t>
            </a:r>
            <a:r>
              <a:rPr lang="fa-IR" sz="28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عصمت</a:t>
            </a:r>
            <a:endParaRPr kumimoji="0" lang="en-US" sz="2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9. زکـیـه</a:t>
            </a:r>
            <a:endParaRPr kumimoji="0" lang="en-US" sz="2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10.صدیقه</a:t>
            </a:r>
            <a:endParaRPr kumimoji="0" lang="en-US" sz="2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11.مبارکه</a:t>
            </a:r>
            <a:endParaRPr kumimoji="0" lang="en-US" sz="2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ctangle 42"/>
          <p:cNvSpPr>
            <a:spLocks noChangeArrowheads="1"/>
          </p:cNvSpPr>
          <p:nvPr/>
        </p:nvSpPr>
        <p:spPr bwMode="auto">
          <a:xfrm>
            <a:off x="3311525" y="30591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329362" y="2265561"/>
            <a:ext cx="136207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a-IR" sz="2400" dirty="0">
                <a:latin typeface="Calibri" pitchFamily="34" charset="0"/>
                <a:ea typeface="Calibri" pitchFamily="34" charset="0"/>
                <a:cs typeface="Arial" pitchFamily="34" charset="0"/>
              </a:rPr>
              <a:t>18.فدک</a:t>
            </a: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>
                <a:latin typeface="Calibri" pitchFamily="34" charset="0"/>
                <a:ea typeface="Calibri" pitchFamily="34" charset="0"/>
                <a:cs typeface="Arial" pitchFamily="34" charset="0"/>
              </a:rPr>
              <a:t>19.حجاب</a:t>
            </a: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>
                <a:latin typeface="Calibri" pitchFamily="34" charset="0"/>
                <a:ea typeface="Calibri" pitchFamily="34" charset="0"/>
                <a:cs typeface="Arial" pitchFamily="34" charset="0"/>
              </a:rPr>
              <a:t>20.اسما</a:t>
            </a: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>
                <a:latin typeface="Calibri" pitchFamily="34" charset="0"/>
                <a:ea typeface="Calibri" pitchFamily="34" charset="0"/>
                <a:cs typeface="Arial" pitchFamily="34" charset="0"/>
              </a:rPr>
              <a:t>21.حس</a:t>
            </a: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22.مادر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2195736" y="4365476"/>
            <a:ext cx="194838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2195736" y="1772816"/>
            <a:ext cx="2304256" cy="259266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V="1">
            <a:off x="2266756" y="4365476"/>
            <a:ext cx="1809944" cy="194384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255527" y="4365476"/>
            <a:ext cx="0" cy="129959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4651760" y="554011"/>
            <a:ext cx="1106102" cy="1146501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3347864" y="2341460"/>
            <a:ext cx="2409998" cy="268964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2266756" y="1101627"/>
            <a:ext cx="1657172" cy="1866917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2263321" y="5665069"/>
            <a:ext cx="122855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3481699" y="5665069"/>
            <a:ext cx="2312700" cy="3482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2784829" y="4110324"/>
            <a:ext cx="1240760" cy="38756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 flipV="1">
            <a:off x="2266756" y="4204553"/>
            <a:ext cx="530672" cy="81072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431540" y="382732"/>
            <a:ext cx="30918" cy="211016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flipV="1">
            <a:off x="2871500" y="404664"/>
            <a:ext cx="2409825" cy="1905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4981575" y="3650449"/>
            <a:ext cx="882432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395536" y="3686280"/>
            <a:ext cx="1812461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 flipH="1">
            <a:off x="1043608" y="4264394"/>
            <a:ext cx="50852" cy="2044926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flipH="1">
            <a:off x="462458" y="470092"/>
            <a:ext cx="2409042" cy="2498452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2266756" y="1700512"/>
            <a:ext cx="0" cy="204008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1618566" y="1719318"/>
            <a:ext cx="1178862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359532" y="474530"/>
            <a:ext cx="2518068" cy="11195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2266756" y="6309320"/>
            <a:ext cx="2302704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1043608" y="5031100"/>
            <a:ext cx="3033092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462458" y="1059760"/>
            <a:ext cx="1733278" cy="41867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359532" y="4365476"/>
            <a:ext cx="72008" cy="208786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5" name="Rectangle 104"/>
          <p:cNvSpPr/>
          <p:nvPr/>
        </p:nvSpPr>
        <p:spPr>
          <a:xfrm>
            <a:off x="6299371" y="57551"/>
            <a:ext cx="148255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12.حسین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>
                <a:latin typeface="Calibri" pitchFamily="34" charset="0"/>
                <a:ea typeface="Calibri" pitchFamily="34" charset="0"/>
                <a:cs typeface="Arial" pitchFamily="34" charset="0"/>
              </a:rPr>
              <a:t>13.شفیعه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>
                <a:latin typeface="Calibri" pitchFamily="34" charset="0"/>
                <a:ea typeface="Calibri" pitchFamily="34" charset="0"/>
                <a:cs typeface="Arial" pitchFamily="34" charset="0"/>
              </a:rPr>
              <a:t>14.طاهره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>
                <a:solidFill>
                  <a:srgbClr val="0000FF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15.مطهره</a:t>
            </a:r>
            <a:endParaRPr lang="en-US" sz="24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>
                <a:latin typeface="Calibri" pitchFamily="34" charset="0"/>
                <a:ea typeface="Calibri" pitchFamily="34" charset="0"/>
                <a:cs typeface="Arial" pitchFamily="34" charset="0"/>
              </a:rPr>
              <a:t>16.عـذرا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>
                <a:latin typeface="Calibri" pitchFamily="34" charset="0"/>
                <a:ea typeface="Calibri" pitchFamily="34" charset="0"/>
                <a:cs typeface="Arial" pitchFamily="34" charset="0"/>
              </a:rPr>
              <a:t>17.عـلـی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8" name="AutoShape 21"/>
          <p:cNvSpPr>
            <a:spLocks noChangeArrowheads="1"/>
          </p:cNvSpPr>
          <p:nvPr/>
        </p:nvSpPr>
        <p:spPr bwMode="auto">
          <a:xfrm>
            <a:off x="6010066" y="5645017"/>
            <a:ext cx="3107173" cy="1259490"/>
          </a:xfrm>
          <a:prstGeom prst="cloudCallout">
            <a:avLst>
              <a:gd name="adj1" fmla="val -64171"/>
              <a:gd name="adj2" fmla="val 6922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Low" defTabSz="914400" rtl="1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30حرف................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611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9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7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2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7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7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7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33" grpId="0"/>
      <p:bldP spid="105" grpId="0"/>
      <p:bldP spid="10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708287"/>
              </p:ext>
            </p:extLst>
          </p:nvPr>
        </p:nvGraphicFramePr>
        <p:xfrm>
          <a:off x="8205" y="-116405"/>
          <a:ext cx="4851827" cy="6984780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42171"/>
                <a:gridCol w="498797"/>
                <a:gridCol w="542171"/>
                <a:gridCol w="431327"/>
                <a:gridCol w="542171"/>
                <a:gridCol w="432532"/>
                <a:gridCol w="432532"/>
                <a:gridCol w="432532"/>
                <a:gridCol w="498797"/>
                <a:gridCol w="498797"/>
              </a:tblGrid>
              <a:tr h="698478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>
                          <a:effectLst/>
                        </a:rPr>
                        <a:t>ک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ط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ا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ه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ر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ه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ر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ه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ط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م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98478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>
                          <a:effectLst/>
                        </a:rPr>
                        <a:t>ا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د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>
                          <a:effectLst/>
                        </a:rPr>
                        <a:t>ل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ع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م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ر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ع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ذ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ر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ا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98478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499610" algn="l"/>
                        </a:tabLst>
                        <a:defRPr/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ئـ</a:t>
                      </a:r>
                      <a:endParaRPr lang="en-US" sz="3200" dirty="0" smtClean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499610" algn="l"/>
                        </a:tabLst>
                        <a:defRPr/>
                      </a:pPr>
                      <a:r>
                        <a:rPr lang="fa-IR" sz="3200" dirty="0" smtClean="0">
                          <a:effectLst/>
                        </a:rPr>
                        <a:t>ة</a:t>
                      </a:r>
                      <a:endParaRPr lang="en-US" sz="3200" dirty="0" smtClean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>
                          <a:effectLst/>
                        </a:rPr>
                        <a:t>ف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ر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ص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>
                          <a:effectLst/>
                        </a:rPr>
                        <a:t>ع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ل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ی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ی</a:t>
                      </a:r>
                      <a:endParaRPr lang="en-US" sz="32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د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98478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ح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ا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ن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ا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ه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م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و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ه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ف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ر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98478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ل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>
                          <a:effectLst/>
                        </a:rPr>
                        <a:t>ی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س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ج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ط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ت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ت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499610" algn="l"/>
                        </a:tabLst>
                        <a:defRPr/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ب</a:t>
                      </a:r>
                      <a:endParaRPr lang="en-US" sz="3200" dirty="0" smtClean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س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ش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98478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ق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ه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ی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ر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م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م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>
                          <a:effectLst/>
                        </a:rPr>
                        <a:t>ب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ا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ج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ح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98478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ا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د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ن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ز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ه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ر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ه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ه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ا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ح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98478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خ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د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ا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>
                          <a:effectLst/>
                        </a:rPr>
                        <a:t>ه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ک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ر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ا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ب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م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س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98478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>
                          <a:effectLst/>
                        </a:rPr>
                        <a:t>م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ر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ض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ی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ه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ی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ن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م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س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ی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98478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ص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د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ی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ق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ه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ق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ی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ا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ا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>
                          <a:effectLst/>
                        </a:rPr>
                        <a:t>ن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7596336" y="30862"/>
            <a:ext cx="1521799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a-IR" sz="2400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1.زهره</a:t>
            </a:r>
            <a:endParaRPr lang="en-US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 smtClean="0">
                <a:solidFill>
                  <a:srgbClr val="0000FF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2.فاطمه</a:t>
            </a:r>
            <a:endParaRPr lang="en-US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3.خدیجه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4.بتول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5.هانیه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6.زهرا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7.مرضیه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8.</a:t>
            </a:r>
            <a:r>
              <a:rPr lang="fa-IR" sz="2400" dirty="0" smtClean="0">
                <a:latin typeface="Calibri" pitchFamily="34" charset="0"/>
                <a:cs typeface="Arial" pitchFamily="34" charset="0"/>
              </a:rPr>
              <a:t> قیام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9.زکیه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10.صدیقه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11.مبارکه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12.حسین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798448" y="1939551"/>
            <a:ext cx="149391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a-IR" sz="24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18.فدک</a:t>
            </a: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19.حجاب</a:t>
            </a: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20.اسم</a:t>
            </a:r>
            <a:r>
              <a:rPr lang="fa-IR" sz="2400" dirty="0">
                <a:latin typeface="Calibri" pitchFamily="34" charset="0"/>
                <a:ea typeface="Calibri" pitchFamily="34" charset="0"/>
                <a:cs typeface="Arial" pitchFamily="34" charset="0"/>
              </a:rPr>
              <a:t>ا</a:t>
            </a: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21.حس</a:t>
            </a: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22.مادر</a:t>
            </a: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23.عصمت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 smtClean="0">
                <a:latin typeface="Calibri" pitchFamily="34" charset="0"/>
                <a:cs typeface="Arial" pitchFamily="34" charset="0"/>
              </a:rPr>
              <a:t>24.خدا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1763688" y="4397236"/>
            <a:ext cx="1418456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1763688" y="1572215"/>
            <a:ext cx="1800200" cy="2778193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710083" y="4428123"/>
            <a:ext cx="0" cy="1366657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251520" y="188640"/>
            <a:ext cx="1915362" cy="2772671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 flipV="1">
            <a:off x="2166882" y="188640"/>
            <a:ext cx="1969368" cy="1342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2149765" y="4397236"/>
            <a:ext cx="1001801" cy="139754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669976" y="1572215"/>
            <a:ext cx="0" cy="214040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650665" y="6499809"/>
            <a:ext cx="1962437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844918" y="5086044"/>
            <a:ext cx="226177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51520" y="4477683"/>
            <a:ext cx="0" cy="210393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1669976" y="5725866"/>
            <a:ext cx="980689" cy="34634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663788" y="5869182"/>
            <a:ext cx="203052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663788" y="2339186"/>
            <a:ext cx="2030524" cy="2746858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94801" y="110998"/>
            <a:ext cx="1872081" cy="7764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149765" y="5774598"/>
            <a:ext cx="514023" cy="201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87718" y="908720"/>
            <a:ext cx="1282258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1209201" y="1574975"/>
            <a:ext cx="957681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V="1">
            <a:off x="3679050" y="202064"/>
            <a:ext cx="1015262" cy="1346302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294801" y="3757549"/>
            <a:ext cx="1375175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844918" y="4350408"/>
            <a:ext cx="0" cy="2153232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316441" y="270624"/>
            <a:ext cx="71277" cy="206856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H="1">
            <a:off x="316441" y="2971259"/>
            <a:ext cx="435560" cy="78629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H="1">
            <a:off x="1669976" y="907844"/>
            <a:ext cx="1436712" cy="2063415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3578188" y="5153278"/>
            <a:ext cx="111612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1252883" y="5760500"/>
            <a:ext cx="24617" cy="65226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1315247" y="6412768"/>
            <a:ext cx="896882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>
            <a:off x="2149765" y="4264575"/>
            <a:ext cx="1001801" cy="1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1701428" y="4264576"/>
            <a:ext cx="448337" cy="78928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96" name="AutoShape 21"/>
          <p:cNvSpPr>
            <a:spLocks noChangeArrowheads="1"/>
          </p:cNvSpPr>
          <p:nvPr/>
        </p:nvSpPr>
        <p:spPr bwMode="auto">
          <a:xfrm>
            <a:off x="4932039" y="5743182"/>
            <a:ext cx="4186095" cy="1101009"/>
          </a:xfrm>
          <a:prstGeom prst="cloudCallout">
            <a:avLst>
              <a:gd name="adj1" fmla="val -64171"/>
              <a:gd name="adj2" fmla="val 6922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Low" defTabSz="914400" rtl="1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...................................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5898829" y="110998"/>
            <a:ext cx="143339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>
                <a:latin typeface="Calibri" pitchFamily="34" charset="0"/>
                <a:ea typeface="Calibri" pitchFamily="34" charset="0"/>
                <a:cs typeface="Arial" pitchFamily="34" charset="0"/>
              </a:rPr>
              <a:t>13.شفیعه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>
                <a:latin typeface="Calibri" pitchFamily="34" charset="0"/>
                <a:ea typeface="Calibri" pitchFamily="34" charset="0"/>
                <a:cs typeface="Arial" pitchFamily="34" charset="0"/>
              </a:rPr>
              <a:t>14.طاهره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>
                <a:solidFill>
                  <a:srgbClr val="0000FF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15.مطهره</a:t>
            </a:r>
            <a:endParaRPr lang="en-US" sz="24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>
                <a:latin typeface="Calibri" pitchFamily="34" charset="0"/>
                <a:ea typeface="Calibri" pitchFamily="34" charset="0"/>
                <a:cs typeface="Arial" pitchFamily="34" charset="0"/>
              </a:rPr>
              <a:t>16.عذرا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>
                <a:latin typeface="Calibri" pitchFamily="34" charset="0"/>
                <a:ea typeface="Calibri" pitchFamily="34" charset="0"/>
                <a:cs typeface="Arial" pitchFamily="34" charset="0"/>
              </a:rPr>
              <a:t>17.علی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8827670" y="4570566"/>
            <a:ext cx="2904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4000" dirty="0" smtClean="0"/>
              <a:t>ا</a:t>
            </a:r>
            <a:endParaRPr lang="en-US" sz="4000" dirty="0"/>
          </a:p>
        </p:txBody>
      </p:sp>
      <p:sp>
        <p:nvSpPr>
          <p:cNvPr id="99" name="Rectangle 98"/>
          <p:cNvSpPr/>
          <p:nvPr/>
        </p:nvSpPr>
        <p:spPr>
          <a:xfrm>
            <a:off x="8478157" y="4585212"/>
            <a:ext cx="393056" cy="6222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tabLst>
                <a:tab pos="4499610" algn="l"/>
              </a:tabLst>
            </a:pPr>
            <a:r>
              <a:rPr lang="fa-IR" sz="3200" dirty="0"/>
              <a:t>ل</a:t>
            </a:r>
            <a:endParaRPr lang="en-US" sz="3200" dirty="0">
              <a:ea typeface="Calibri"/>
              <a:cs typeface="Arial"/>
            </a:endParaRPr>
          </a:p>
        </p:txBody>
      </p:sp>
      <p:sp>
        <p:nvSpPr>
          <p:cNvPr id="100" name="Rectangle 99"/>
          <p:cNvSpPr/>
          <p:nvPr/>
        </p:nvSpPr>
        <p:spPr>
          <a:xfrm>
            <a:off x="8196979" y="4473786"/>
            <a:ext cx="324128" cy="6222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tabLst>
                <a:tab pos="4499610" algn="l"/>
              </a:tabLst>
            </a:pPr>
            <a:r>
              <a:rPr lang="fa-IR" sz="3200" dirty="0"/>
              <a:t>م</a:t>
            </a:r>
            <a:endParaRPr lang="en-US" sz="3200" dirty="0">
              <a:ea typeface="Calibri"/>
              <a:cs typeface="Arial"/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7906708" y="4487795"/>
            <a:ext cx="385042" cy="6222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tabLst>
                <a:tab pos="4499610" algn="l"/>
              </a:tabLst>
            </a:pPr>
            <a:r>
              <a:rPr lang="fa-IR" sz="3200" dirty="0"/>
              <a:t>ر</a:t>
            </a:r>
            <a:endParaRPr lang="en-US" sz="3200" dirty="0">
              <a:ea typeface="Calibri"/>
              <a:cs typeface="Arial"/>
            </a:endParaRPr>
          </a:p>
        </p:txBody>
      </p:sp>
      <p:sp>
        <p:nvSpPr>
          <p:cNvPr id="103" name="Rectangle 102"/>
          <p:cNvSpPr/>
          <p:nvPr/>
        </p:nvSpPr>
        <p:spPr>
          <a:xfrm>
            <a:off x="7516857" y="4531056"/>
            <a:ext cx="300082" cy="6222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tabLst>
                <a:tab pos="4499610" algn="l"/>
              </a:tabLst>
              <a:defRPr/>
            </a:pPr>
            <a:r>
              <a:rPr lang="fa-IR" sz="3200" dirty="0"/>
              <a:t>ة</a:t>
            </a:r>
            <a:endParaRPr lang="en-US" sz="3200" dirty="0">
              <a:ea typeface="Calibri"/>
              <a:cs typeface="Arial"/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7204194" y="4514941"/>
            <a:ext cx="385042" cy="6222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tabLst>
                <a:tab pos="4499610" algn="l"/>
              </a:tabLst>
            </a:pPr>
            <a:r>
              <a:rPr lang="fa-IR" sz="3200" dirty="0"/>
              <a:t>ر</a:t>
            </a:r>
            <a:endParaRPr lang="en-US" sz="3200" dirty="0">
              <a:ea typeface="Calibri"/>
              <a:cs typeface="Arial"/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6985976" y="4473786"/>
            <a:ext cx="445956" cy="6222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tabLst>
                <a:tab pos="4499610" algn="l"/>
              </a:tabLst>
            </a:pPr>
            <a:r>
              <a:rPr lang="fa-IR" sz="3200" dirty="0"/>
              <a:t>ی</a:t>
            </a:r>
            <a:endParaRPr lang="en-US" sz="3200" dirty="0">
              <a:ea typeface="Calibri"/>
              <a:cs typeface="Arial"/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6727732" y="4487795"/>
            <a:ext cx="415498" cy="6222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tabLst>
                <a:tab pos="4499610" algn="l"/>
              </a:tabLst>
            </a:pPr>
            <a:r>
              <a:rPr lang="fa-IR" sz="3200" dirty="0"/>
              <a:t>ح</a:t>
            </a:r>
            <a:endParaRPr lang="en-US" sz="3200" dirty="0">
              <a:ea typeface="Calibri"/>
              <a:cs typeface="Arial"/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6574484" y="4531056"/>
            <a:ext cx="269626" cy="6222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tabLst>
                <a:tab pos="4499610" algn="l"/>
              </a:tabLst>
            </a:pPr>
            <a:r>
              <a:rPr lang="fa-IR" sz="3200" dirty="0"/>
              <a:t>ا</a:t>
            </a:r>
            <a:endParaRPr lang="en-US" sz="3200" dirty="0">
              <a:ea typeface="Calibri"/>
              <a:cs typeface="Arial"/>
            </a:endParaRPr>
          </a:p>
        </p:txBody>
      </p:sp>
      <p:sp>
        <p:nvSpPr>
          <p:cNvPr id="109" name="Rectangle 108"/>
          <p:cNvSpPr/>
          <p:nvPr/>
        </p:nvSpPr>
        <p:spPr>
          <a:xfrm>
            <a:off x="6228431" y="4462388"/>
            <a:ext cx="401072" cy="6222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tabLst>
                <a:tab pos="4499610" algn="l"/>
              </a:tabLst>
            </a:pPr>
            <a:r>
              <a:rPr lang="fa-IR" sz="3200" dirty="0"/>
              <a:t>ن</a:t>
            </a:r>
            <a:endParaRPr lang="en-US" sz="3200" dirty="0">
              <a:ea typeface="Calibri"/>
              <a:cs typeface="Arial"/>
            </a:endParaRPr>
          </a:p>
        </p:txBody>
      </p:sp>
      <p:sp>
        <p:nvSpPr>
          <p:cNvPr id="110" name="Rectangle 109"/>
          <p:cNvSpPr/>
          <p:nvPr/>
        </p:nvSpPr>
        <p:spPr>
          <a:xfrm>
            <a:off x="6046251" y="4414875"/>
            <a:ext cx="314510" cy="6884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tabLst>
                <a:tab pos="4499610" algn="l"/>
              </a:tabLst>
            </a:pPr>
            <a:r>
              <a:rPr lang="fa-IR" sz="3600" dirty="0"/>
              <a:t>ه</a:t>
            </a:r>
            <a:endParaRPr lang="en-US" sz="3600" dirty="0">
              <a:ea typeface="Calibri"/>
              <a:cs typeface="Arial"/>
            </a:endParaRPr>
          </a:p>
        </p:txBody>
      </p:sp>
      <p:sp>
        <p:nvSpPr>
          <p:cNvPr id="111" name="Rectangle 110"/>
          <p:cNvSpPr/>
          <p:nvPr/>
        </p:nvSpPr>
        <p:spPr>
          <a:xfrm>
            <a:off x="5776667" y="4514941"/>
            <a:ext cx="393056" cy="6222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tabLst>
                <a:tab pos="4499610" algn="l"/>
              </a:tabLst>
            </a:pPr>
            <a:r>
              <a:rPr lang="fa-IR" sz="3200" dirty="0"/>
              <a:t>ل</a:t>
            </a:r>
            <a:endParaRPr lang="en-US" sz="3200" dirty="0">
              <a:ea typeface="Calibri"/>
              <a:cs typeface="Arial"/>
            </a:endParaRPr>
          </a:p>
        </p:txBody>
      </p:sp>
      <p:sp>
        <p:nvSpPr>
          <p:cNvPr id="112" name="Rectangle 111"/>
          <p:cNvSpPr/>
          <p:nvPr/>
        </p:nvSpPr>
        <p:spPr>
          <a:xfrm>
            <a:off x="5467369" y="4473786"/>
            <a:ext cx="445956" cy="6222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tabLst>
                <a:tab pos="4499610" algn="l"/>
              </a:tabLst>
            </a:pPr>
            <a:r>
              <a:rPr lang="fa-IR" sz="3200" dirty="0"/>
              <a:t>ی</a:t>
            </a:r>
            <a:endParaRPr lang="en-US" sz="3200" dirty="0">
              <a:ea typeface="Calibri"/>
              <a:cs typeface="Arial"/>
            </a:endParaRPr>
          </a:p>
        </p:txBody>
      </p:sp>
      <p:sp>
        <p:nvSpPr>
          <p:cNvPr id="114" name="Rectangle 113"/>
          <p:cNvSpPr/>
          <p:nvPr/>
        </p:nvSpPr>
        <p:spPr>
          <a:xfrm>
            <a:off x="5077448" y="4414875"/>
            <a:ext cx="521297" cy="6222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tabLst>
                <a:tab pos="4499610" algn="l"/>
              </a:tabLst>
            </a:pPr>
            <a:r>
              <a:rPr lang="fa-IR" sz="3200" dirty="0"/>
              <a:t>س</a:t>
            </a:r>
            <a:endParaRPr lang="en-US" sz="3200" dirty="0">
              <a:ea typeface="Calibri"/>
              <a:cs typeface="Arial"/>
            </a:endParaRPr>
          </a:p>
        </p:txBody>
      </p:sp>
      <p:sp>
        <p:nvSpPr>
          <p:cNvPr id="115" name="Rectangle 114"/>
          <p:cNvSpPr/>
          <p:nvPr/>
        </p:nvSpPr>
        <p:spPr>
          <a:xfrm>
            <a:off x="4758850" y="4414875"/>
            <a:ext cx="478016" cy="6222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tabLst>
                <a:tab pos="4499610" algn="l"/>
              </a:tabLst>
            </a:pPr>
            <a:r>
              <a:rPr lang="fa-IR" sz="3200" dirty="0"/>
              <a:t>ت</a:t>
            </a:r>
            <a:endParaRPr lang="en-US" sz="3200" dirty="0">
              <a:ea typeface="Calibri"/>
              <a:cs typeface="Arial"/>
            </a:endParaRPr>
          </a:p>
        </p:txBody>
      </p:sp>
      <p:sp>
        <p:nvSpPr>
          <p:cNvPr id="116" name="Rectangle 115"/>
          <p:cNvSpPr/>
          <p:nvPr/>
        </p:nvSpPr>
        <p:spPr>
          <a:xfrm>
            <a:off x="7709379" y="4462388"/>
            <a:ext cx="370614" cy="6222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tabLst>
                <a:tab pos="4499610" algn="l"/>
              </a:tabLst>
              <a:defRPr/>
            </a:pPr>
            <a:r>
              <a:rPr lang="fa-IR" sz="3200" dirty="0"/>
              <a:t>ئـ</a:t>
            </a:r>
            <a:endParaRPr lang="en-US" sz="3200" dirty="0">
              <a:ea typeface="Calibri"/>
              <a:cs typeface="Arial"/>
            </a:endParaRPr>
          </a:p>
        </p:txBody>
      </p:sp>
      <p:sp>
        <p:nvSpPr>
          <p:cNvPr id="117" name="Rectangle 116"/>
          <p:cNvSpPr/>
          <p:nvPr/>
        </p:nvSpPr>
        <p:spPr>
          <a:xfrm>
            <a:off x="8588662" y="5096008"/>
            <a:ext cx="478016" cy="6222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tabLst>
                <a:tab pos="4499610" algn="l"/>
              </a:tabLst>
            </a:pPr>
            <a:r>
              <a:rPr lang="fa-IR" sz="3200" dirty="0"/>
              <a:t>ب</a:t>
            </a:r>
            <a:endParaRPr lang="en-US" sz="3200" dirty="0">
              <a:ea typeface="Calibri"/>
              <a:cs typeface="Arial"/>
            </a:endParaRPr>
          </a:p>
        </p:txBody>
      </p:sp>
      <p:sp>
        <p:nvSpPr>
          <p:cNvPr id="118" name="Rectangle 117"/>
          <p:cNvSpPr/>
          <p:nvPr/>
        </p:nvSpPr>
        <p:spPr>
          <a:xfrm>
            <a:off x="8258193" y="5069760"/>
            <a:ext cx="423514" cy="6222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tabLst>
                <a:tab pos="4499610" algn="l"/>
              </a:tabLst>
            </a:pPr>
            <a:r>
              <a:rPr lang="fa-IR" sz="3200" dirty="0"/>
              <a:t>ق</a:t>
            </a:r>
            <a:endParaRPr lang="en-US" sz="3200" dirty="0">
              <a:ea typeface="Calibri"/>
              <a:cs typeface="Arial"/>
            </a:endParaRPr>
          </a:p>
        </p:txBody>
      </p:sp>
      <p:sp>
        <p:nvSpPr>
          <p:cNvPr id="119" name="Rectangle 118"/>
          <p:cNvSpPr/>
          <p:nvPr/>
        </p:nvSpPr>
        <p:spPr>
          <a:xfrm>
            <a:off x="8068856" y="5037097"/>
            <a:ext cx="300082" cy="6222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tabLst>
                <a:tab pos="4499610" algn="l"/>
              </a:tabLst>
            </a:pPr>
            <a:r>
              <a:rPr lang="fa-IR" sz="3200" dirty="0"/>
              <a:t>ه</a:t>
            </a:r>
            <a:endParaRPr lang="en-US" sz="3200" dirty="0">
              <a:ea typeface="Calibri"/>
              <a:cs typeface="Arial"/>
            </a:endParaRPr>
          </a:p>
        </p:txBody>
      </p:sp>
      <p:sp>
        <p:nvSpPr>
          <p:cNvPr id="120" name="Rectangle 119"/>
          <p:cNvSpPr/>
          <p:nvPr/>
        </p:nvSpPr>
        <p:spPr>
          <a:xfrm>
            <a:off x="7920464" y="5023970"/>
            <a:ext cx="204543" cy="65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tabLst>
                <a:tab pos="4499610" algn="l"/>
              </a:tabLst>
            </a:pPr>
            <a:r>
              <a:rPr lang="fa-IR" sz="3200" dirty="0"/>
              <a:t>ر</a:t>
            </a:r>
            <a:endParaRPr lang="en-US" sz="3200" dirty="0">
              <a:ea typeface="Calibri"/>
              <a:cs typeface="Arial"/>
            </a:endParaRPr>
          </a:p>
        </p:txBody>
      </p:sp>
      <p:sp>
        <p:nvSpPr>
          <p:cNvPr id="121" name="Rectangle 120"/>
          <p:cNvSpPr/>
          <p:nvPr/>
        </p:nvSpPr>
        <p:spPr>
          <a:xfrm>
            <a:off x="7666898" y="5023970"/>
            <a:ext cx="253566" cy="65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tabLst>
                <a:tab pos="4499610" algn="l"/>
              </a:tabLst>
            </a:pPr>
            <a:r>
              <a:rPr lang="fa-IR" sz="3200" dirty="0"/>
              <a:t>م</a:t>
            </a:r>
            <a:endParaRPr lang="en-US" sz="3200" dirty="0">
              <a:ea typeface="Calibri"/>
              <a:cs typeface="Arial"/>
            </a:endParaRPr>
          </a:p>
        </p:txBody>
      </p:sp>
      <p:sp>
        <p:nvSpPr>
          <p:cNvPr id="122" name="Rectangle 121"/>
          <p:cNvSpPr/>
          <p:nvPr/>
        </p:nvSpPr>
        <p:spPr>
          <a:xfrm>
            <a:off x="7428011" y="5069760"/>
            <a:ext cx="269626" cy="6222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tabLst>
                <a:tab pos="4499610" algn="l"/>
              </a:tabLst>
            </a:pPr>
            <a:r>
              <a:rPr lang="fa-IR" sz="3200" dirty="0"/>
              <a:t>ا</a:t>
            </a:r>
            <a:endParaRPr lang="en-US" sz="3200" dirty="0">
              <a:ea typeface="Calibri"/>
              <a:cs typeface="Arial"/>
            </a:endParaRPr>
          </a:p>
        </p:txBody>
      </p:sp>
      <p:sp>
        <p:nvSpPr>
          <p:cNvPr id="123" name="Rectangle 122"/>
          <p:cNvSpPr/>
          <p:nvPr/>
        </p:nvSpPr>
        <p:spPr>
          <a:xfrm>
            <a:off x="7113344" y="5023374"/>
            <a:ext cx="401072" cy="6222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tabLst>
                <a:tab pos="4499610" algn="l"/>
              </a:tabLst>
            </a:pPr>
            <a:r>
              <a:rPr lang="fa-IR" sz="3200" dirty="0"/>
              <a:t>ن</a:t>
            </a:r>
            <a:endParaRPr lang="en-US" sz="3200" dirty="0">
              <a:ea typeface="Calibri"/>
              <a:cs typeface="Arial"/>
            </a:endParaRPr>
          </a:p>
        </p:txBody>
      </p:sp>
      <p:sp>
        <p:nvSpPr>
          <p:cNvPr id="124" name="Rectangle 123"/>
          <p:cNvSpPr/>
          <p:nvPr/>
        </p:nvSpPr>
        <p:spPr>
          <a:xfrm>
            <a:off x="6921138" y="4995585"/>
            <a:ext cx="314510" cy="6884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tabLst>
                <a:tab pos="4499610" algn="l"/>
              </a:tabLst>
            </a:pPr>
            <a:r>
              <a:rPr lang="fa-IR" sz="3600" dirty="0"/>
              <a:t>ه</a:t>
            </a:r>
            <a:endParaRPr lang="en-US" sz="3600" dirty="0">
              <a:ea typeface="Calibri"/>
              <a:cs typeface="Arial"/>
            </a:endParaRPr>
          </a:p>
        </p:txBody>
      </p:sp>
      <p:sp>
        <p:nvSpPr>
          <p:cNvPr id="125" name="TextBox 124"/>
          <p:cNvSpPr txBox="1"/>
          <p:nvPr/>
        </p:nvSpPr>
        <p:spPr>
          <a:xfrm rot="16200000">
            <a:off x="3250744" y="1696057"/>
            <a:ext cx="43831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3600" dirty="0" smtClean="0"/>
              <a:t>ا.ل.م.ر.ئـ.ه.ر.ی.ح.ا.ن.ه.ل.ی.س.ت.ب.ق.ه.ر.م.ا.ن.ه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172878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6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2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2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2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7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9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9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9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9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8775256"/>
              </p:ext>
            </p:extLst>
          </p:nvPr>
        </p:nvGraphicFramePr>
        <p:xfrm>
          <a:off x="8205" y="-116405"/>
          <a:ext cx="4851827" cy="6984780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42171"/>
                <a:gridCol w="498797"/>
                <a:gridCol w="542171"/>
                <a:gridCol w="431327"/>
                <a:gridCol w="542171"/>
                <a:gridCol w="432532"/>
                <a:gridCol w="432532"/>
                <a:gridCol w="432532"/>
                <a:gridCol w="498797"/>
                <a:gridCol w="498797"/>
              </a:tblGrid>
              <a:tr h="698478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>
                          <a:effectLst/>
                        </a:rPr>
                        <a:t>ک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ط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ا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ه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ر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ه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ر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ه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ط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م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98478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>
                          <a:effectLst/>
                        </a:rPr>
                        <a:t>ا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د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>
                          <a:effectLst/>
                        </a:rPr>
                        <a:t>ل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ع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م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ر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ع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ذ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ر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ا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98478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499610" algn="l"/>
                        </a:tabLst>
                        <a:defRPr/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ئـ</a:t>
                      </a:r>
                      <a:endParaRPr lang="en-US" sz="3200" dirty="0" smtClean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499610" algn="l"/>
                        </a:tabLst>
                        <a:defRPr/>
                      </a:pPr>
                      <a:r>
                        <a:rPr lang="fa-IR" sz="3200" dirty="0" smtClean="0">
                          <a:effectLst/>
                        </a:rPr>
                        <a:t>ة</a:t>
                      </a:r>
                      <a:endParaRPr lang="en-US" sz="3200" dirty="0" smtClean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>
                          <a:effectLst/>
                        </a:rPr>
                        <a:t>ف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ر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ص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>
                          <a:effectLst/>
                        </a:rPr>
                        <a:t>ع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ل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ی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ی</a:t>
                      </a:r>
                      <a:endParaRPr lang="en-US" sz="32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د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98478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ح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ا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ن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ا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ه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م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و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ه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ف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ر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98478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ل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>
                          <a:effectLst/>
                        </a:rPr>
                        <a:t>ی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س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ج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ط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ت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ت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499610" algn="l"/>
                        </a:tabLst>
                        <a:defRPr/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ب</a:t>
                      </a:r>
                      <a:endParaRPr lang="en-US" sz="3200" dirty="0" smtClean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س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ش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98478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ق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ه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ی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ر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م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م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>
                          <a:effectLst/>
                        </a:rPr>
                        <a:t>ب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ا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ج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ح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98478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ا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د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ن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ز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ه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ر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ه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ه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ا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ح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98478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خ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د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ا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>
                          <a:effectLst/>
                        </a:rPr>
                        <a:t>ه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ک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ر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ا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ب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م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س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98478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>
                          <a:effectLst/>
                        </a:rPr>
                        <a:t>م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ر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ض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ی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ه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ی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ن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م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س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ی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98478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ص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د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ی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ق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ه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ق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ی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ا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>
                          <a:effectLst/>
                        </a:rPr>
                        <a:t>ا</a:t>
                      </a:r>
                      <a:endParaRPr lang="en-US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9610" algn="l"/>
                        </a:tabLst>
                      </a:pPr>
                      <a:r>
                        <a:rPr lang="fa-IR" sz="3200" dirty="0">
                          <a:effectLst/>
                        </a:rPr>
                        <a:t>ن</a:t>
                      </a:r>
                      <a:endParaRPr lang="en-US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7596336" y="30862"/>
            <a:ext cx="1521799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a-IR" sz="2400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1.زهره</a:t>
            </a:r>
            <a:endParaRPr lang="en-US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 smtClean="0">
                <a:solidFill>
                  <a:srgbClr val="0000FF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2.فاطمه</a:t>
            </a:r>
            <a:endParaRPr lang="en-US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3.خدیجه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4.بتول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5.هانیه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6.زهرا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7.مرضیه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8.</a:t>
            </a:r>
            <a:r>
              <a:rPr lang="fa-IR" sz="2400" dirty="0" smtClean="0">
                <a:latin typeface="Calibri" pitchFamily="34" charset="0"/>
                <a:cs typeface="Arial" pitchFamily="34" charset="0"/>
              </a:rPr>
              <a:t> قیام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9.زکیه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10.صدیقه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11.مبارکه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12.حسین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798448" y="1939551"/>
            <a:ext cx="149391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a-IR" sz="24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18.فدک</a:t>
            </a: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19.حجاب</a:t>
            </a: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20.اسم</a:t>
            </a:r>
            <a:r>
              <a:rPr lang="fa-IR" sz="2400" dirty="0">
                <a:latin typeface="Calibri" pitchFamily="34" charset="0"/>
                <a:ea typeface="Calibri" pitchFamily="34" charset="0"/>
                <a:cs typeface="Arial" pitchFamily="34" charset="0"/>
              </a:rPr>
              <a:t>ا</a:t>
            </a: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21.حس</a:t>
            </a: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22.مادر</a:t>
            </a: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23.عصمت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 smtClean="0">
                <a:latin typeface="Calibri" pitchFamily="34" charset="0"/>
                <a:cs typeface="Arial" pitchFamily="34" charset="0"/>
              </a:rPr>
              <a:t>24.خدا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1763688" y="4397236"/>
            <a:ext cx="1418456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>
            <a:off x="1763688" y="1572215"/>
            <a:ext cx="1800200" cy="2778193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710083" y="4428123"/>
            <a:ext cx="0" cy="1366657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251520" y="188640"/>
            <a:ext cx="1915362" cy="2772671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 flipV="1">
            <a:off x="2166882" y="188640"/>
            <a:ext cx="1969368" cy="1342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2149765" y="4397236"/>
            <a:ext cx="1001801" cy="139754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669976" y="1572215"/>
            <a:ext cx="0" cy="214040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650665" y="6499809"/>
            <a:ext cx="1962437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844918" y="5086044"/>
            <a:ext cx="226177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51520" y="4477683"/>
            <a:ext cx="0" cy="210393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1669976" y="5725866"/>
            <a:ext cx="980689" cy="34634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663788" y="5869182"/>
            <a:ext cx="203052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663788" y="2339186"/>
            <a:ext cx="2030524" cy="2746858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94801" y="110998"/>
            <a:ext cx="1872081" cy="7764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149765" y="5774598"/>
            <a:ext cx="514023" cy="201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87718" y="908720"/>
            <a:ext cx="1282258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209201" y="1574975"/>
            <a:ext cx="957681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3679050" y="202064"/>
            <a:ext cx="1015262" cy="1346302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294801" y="3757549"/>
            <a:ext cx="1375175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844918" y="4350408"/>
            <a:ext cx="0" cy="2153232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316441" y="270624"/>
            <a:ext cx="71277" cy="206856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316441" y="2971259"/>
            <a:ext cx="435560" cy="78629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1669976" y="907844"/>
            <a:ext cx="1436712" cy="2063415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3578188" y="5153278"/>
            <a:ext cx="111612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1252883" y="5760500"/>
            <a:ext cx="24617" cy="65226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1315247" y="6412768"/>
            <a:ext cx="896882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2149765" y="4264575"/>
            <a:ext cx="1001801" cy="1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1701428" y="4264576"/>
            <a:ext cx="448337" cy="78928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3" name="AutoShape 21"/>
          <p:cNvSpPr>
            <a:spLocks noChangeArrowheads="1"/>
          </p:cNvSpPr>
          <p:nvPr/>
        </p:nvSpPr>
        <p:spPr bwMode="auto">
          <a:xfrm>
            <a:off x="4957905" y="4438522"/>
            <a:ext cx="4186095" cy="2419478"/>
          </a:xfrm>
          <a:prstGeom prst="cloudCallout">
            <a:avLst>
              <a:gd name="adj1" fmla="val -64171"/>
              <a:gd name="adj2" fmla="val 69227"/>
            </a:avLst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1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3200" b="1" i="0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المرئـه ریحانه</a:t>
            </a:r>
            <a:r>
              <a:rPr kumimoji="0" lang="fa-IR" sz="3200" b="1" i="0" u="none" strike="noStrike" cap="all" normalizeH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fa-IR" sz="3200" b="1" i="0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لیست بقهرمانه</a:t>
            </a:r>
            <a:endParaRPr kumimoji="0" lang="en-US" sz="3200" b="1" i="0" u="none" strike="noStrike" cap="all" normalizeH="0" baseline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FF"/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3200" b="1" i="0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en-US" sz="3200" b="1" i="0" u="none" strike="noStrike" cap="all" normalizeH="0" baseline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FF"/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all" normalizeH="0" baseline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FF"/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898829" y="110998"/>
            <a:ext cx="143339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>
                <a:latin typeface="Calibri" pitchFamily="34" charset="0"/>
                <a:ea typeface="Calibri" pitchFamily="34" charset="0"/>
                <a:cs typeface="Arial" pitchFamily="34" charset="0"/>
              </a:rPr>
              <a:t>13.شفیعه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>
                <a:latin typeface="Calibri" pitchFamily="34" charset="0"/>
                <a:ea typeface="Calibri" pitchFamily="34" charset="0"/>
                <a:cs typeface="Arial" pitchFamily="34" charset="0"/>
              </a:rPr>
              <a:t>14.طاهره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>
                <a:solidFill>
                  <a:srgbClr val="0000FF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15.مطهره</a:t>
            </a:r>
            <a:endParaRPr lang="en-US" sz="24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>
                <a:latin typeface="Calibri" pitchFamily="34" charset="0"/>
                <a:ea typeface="Calibri" pitchFamily="34" charset="0"/>
                <a:cs typeface="Arial" pitchFamily="34" charset="0"/>
              </a:rPr>
              <a:t>16.عذرا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400" dirty="0">
                <a:latin typeface="Calibri" pitchFamily="34" charset="0"/>
                <a:ea typeface="Calibri" pitchFamily="34" charset="0"/>
                <a:cs typeface="Arial" pitchFamily="34" charset="0"/>
              </a:rPr>
              <a:t>17.علی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 rot="16200000">
            <a:off x="3250744" y="1696057"/>
            <a:ext cx="43831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3600" smtClean="0"/>
              <a:t>ا.ل.م.ر.ئـ.ه.ر.ی.ح.ا.ن.ه.</a:t>
            </a:r>
          </a:p>
          <a:p>
            <a:r>
              <a:rPr lang="fa-IR" sz="3600" smtClean="0"/>
              <a:t>ل.ی.س.ت.ب.ق.ه.ر.م.ا.ن.ه</a:t>
            </a:r>
            <a:endParaRPr lang="en-US" sz="3600" dirty="0"/>
          </a:p>
        </p:txBody>
      </p:sp>
      <p:sp>
        <p:nvSpPr>
          <p:cNvPr id="60" name="TextBox 59"/>
          <p:cNvSpPr txBox="1"/>
          <p:nvPr/>
        </p:nvSpPr>
        <p:spPr>
          <a:xfrm>
            <a:off x="6228184" y="4797152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قال رسول الله(ص):</a:t>
            </a:r>
            <a:endParaRPr lang="en-US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72878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2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9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9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0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0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0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0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1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8" presetID="38" presetClass="entr" presetSubtype="0" ac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2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33" grpId="0" animBg="1"/>
      <p:bldP spid="6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0" y="0"/>
            <a:ext cx="9144000" cy="7029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27984" y="1772816"/>
            <a:ext cx="1224136" cy="221599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13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بـ</a:t>
            </a:r>
            <a:endParaRPr lang="fa-IR" sz="13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27984" y="1766709"/>
            <a:ext cx="531000" cy="221599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13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</a:t>
            </a:r>
            <a:endParaRPr lang="fa-IR" sz="13800" dirty="0"/>
          </a:p>
        </p:txBody>
      </p:sp>
      <p:sp>
        <p:nvSpPr>
          <p:cNvPr id="7" name="TextBox 6"/>
          <p:cNvSpPr txBox="1"/>
          <p:nvPr/>
        </p:nvSpPr>
        <p:spPr>
          <a:xfrm>
            <a:off x="5220072" y="1765605"/>
            <a:ext cx="1728192" cy="221599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13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عـ</a:t>
            </a:r>
            <a:endParaRPr lang="fa-IR" sz="13800" dirty="0"/>
          </a:p>
        </p:txBody>
      </p:sp>
      <p:sp>
        <p:nvSpPr>
          <p:cNvPr id="8" name="TextBox 7"/>
          <p:cNvSpPr txBox="1"/>
          <p:nvPr/>
        </p:nvSpPr>
        <p:spPr>
          <a:xfrm>
            <a:off x="2946086" y="1751824"/>
            <a:ext cx="1656184" cy="221599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13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س</a:t>
            </a:r>
            <a:endParaRPr lang="fa-IR" sz="13800" dirty="0"/>
          </a:p>
        </p:txBody>
      </p:sp>
      <p:sp>
        <p:nvSpPr>
          <p:cNvPr id="9" name="TextBox 8"/>
          <p:cNvSpPr txBox="1"/>
          <p:nvPr/>
        </p:nvSpPr>
        <p:spPr>
          <a:xfrm>
            <a:off x="3347864" y="450230"/>
            <a:ext cx="3516952" cy="156966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fa-IR" sz="9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حضرت</a:t>
            </a:r>
            <a:endParaRPr lang="fa-IR" sz="96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88352" y="4149080"/>
            <a:ext cx="4176464" cy="1323439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fa-IR" sz="8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علیه السلام</a:t>
            </a:r>
            <a:endParaRPr lang="fa-IR" sz="8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50613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2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39552" y="1484784"/>
            <a:ext cx="8352928" cy="19389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fa-IR" sz="60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در چهارم شعبان </a:t>
            </a:r>
            <a:r>
              <a:rPr lang="fa-IR" sz="6000" b="1" dirty="0" smtClean="0">
                <a:ln w="11430"/>
                <a:solidFill>
                  <a:srgbClr val="00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سال 26 </a:t>
            </a:r>
            <a:r>
              <a:rPr lang="fa-IR" sz="6000" b="1" dirty="0" smtClean="0">
                <a:ln w="11430"/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هجری      قمری </a:t>
            </a:r>
            <a:r>
              <a:rPr lang="fa-IR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در </a:t>
            </a:r>
            <a:r>
              <a:rPr lang="fa-IR" sz="6000" b="1" dirty="0" smtClean="0">
                <a:ln w="11430"/>
                <a:solidFill>
                  <a:srgbClr val="00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مدینه </a:t>
            </a:r>
            <a:r>
              <a:rPr lang="fa-IR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به دنیا آمد.</a:t>
            </a:r>
            <a:endParaRPr lang="fa-IR" sz="6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79325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238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39652" y="620688"/>
            <a:ext cx="6264696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خصوصیات حضرت عباس(علیه السلام)</a:t>
            </a:r>
            <a:endParaRPr lang="fa-IR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76256" y="1288763"/>
            <a:ext cx="1872208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fa-IR" sz="9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ادب</a:t>
            </a:r>
            <a:endParaRPr lang="fa-IR" sz="96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91282" y="2858423"/>
            <a:ext cx="1868651" cy="13234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fa-IR" sz="8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ایثار</a:t>
            </a:r>
            <a:endParaRPr lang="fa-IR" sz="8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11661" y="4200891"/>
            <a:ext cx="2448272" cy="11079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مهربانی</a:t>
            </a:r>
            <a:endParaRPr lang="fa-IR" sz="6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75285" y="5308887"/>
            <a:ext cx="2384648" cy="11079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شجاعت</a:t>
            </a:r>
            <a:endParaRPr lang="fa-IR" sz="6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89642" y="1650866"/>
            <a:ext cx="2160240" cy="11079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رشادت</a:t>
            </a:r>
            <a:endParaRPr lang="fa-IR" sz="6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FF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71800" y="4293224"/>
            <a:ext cx="3168352" cy="10156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fa-IR" sz="6000" b="1" cap="all" dirty="0" smtClean="0">
                <a:ln/>
                <a:solidFill>
                  <a:srgbClr val="00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باب الحوایج</a:t>
            </a:r>
            <a:endParaRPr lang="fa-IR" sz="6000" b="1" cap="all" dirty="0">
              <a:ln/>
              <a:solidFill>
                <a:srgbClr val="00FF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46396" y="2891705"/>
            <a:ext cx="1451208" cy="13234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8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سقا</a:t>
            </a:r>
            <a:endParaRPr lang="fa-IR" sz="8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80429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3568" y="1052736"/>
            <a:ext cx="8064896" cy="156966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fa-IR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اما یک درخت دیگه هم هست که از جهنم شاخه هایش به زمین می رساند</a:t>
            </a:r>
            <a:endParaRPr lang="fa-IR" sz="4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4728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700792" cy="738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285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19672" y="5085184"/>
            <a:ext cx="5400600" cy="144655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1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fa-IR" sz="8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د رخـت </a:t>
            </a:r>
            <a:r>
              <a:rPr lang="fa-IR" sz="8800" b="1" dirty="0" smtClean="0">
                <a:ln w="11430"/>
                <a:solidFill>
                  <a:srgbClr val="FF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زَقــّوُم</a:t>
            </a:r>
            <a:endParaRPr lang="fa-IR" sz="8800" b="1" dirty="0">
              <a:ln w="11430"/>
              <a:solidFill>
                <a:srgbClr val="FF0066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9913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63688" y="908720"/>
            <a:ext cx="5256584" cy="186204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fa-IR" sz="11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کارهای بد</a:t>
            </a:r>
            <a:endParaRPr lang="fa-IR" sz="115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12160" y="3711073"/>
            <a:ext cx="2232248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fa-IR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دروغ گفتن </a:t>
            </a:r>
            <a:endParaRPr lang="fa-IR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06934" y="4673777"/>
            <a:ext cx="2232248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fa-IR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تهمت زدن</a:t>
            </a:r>
            <a:endParaRPr lang="fa-IR" sz="4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75856" y="4685242"/>
            <a:ext cx="2232248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4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بی احترامی</a:t>
            </a:r>
            <a:endParaRPr lang="fa-IR" sz="40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1600" y="4725144"/>
            <a:ext cx="1908212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a-IR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بی حجابی</a:t>
            </a:r>
            <a:endParaRPr lang="fa-IR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59832" y="3726668"/>
            <a:ext cx="2448272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r>
              <a:rPr lang="fa-IR" sz="4000" b="1" dirty="0" smtClean="0">
                <a:ln>
                  <a:prstDash val="solid"/>
                </a:ln>
                <a:solidFill>
                  <a:srgbClr val="FF0066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مسخره کردن</a:t>
            </a:r>
            <a:endParaRPr lang="fa-IR" sz="4000" b="1" dirty="0">
              <a:ln>
                <a:prstDash val="solid"/>
              </a:ln>
              <a:solidFill>
                <a:srgbClr val="FF0066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7564" y="3635787"/>
            <a:ext cx="2232248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fa-IR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غیبت کردن</a:t>
            </a:r>
            <a:endParaRPr lang="fa-IR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9913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4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7624" y="1412776"/>
            <a:ext cx="6768752" cy="221599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fa-IR" sz="13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خدا نگهدار</a:t>
            </a:r>
            <a:endParaRPr lang="fa-IR" sz="13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9913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27384"/>
            <a:ext cx="9271272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24590" y="0"/>
            <a:ext cx="4246747" cy="76944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fa-IR" sz="4400" dirty="0" smtClean="0">
                <a:solidFill>
                  <a:srgbClr val="FF0000"/>
                </a:solidFill>
              </a:rPr>
              <a:t>بِس</a:t>
            </a:r>
            <a:r>
              <a:rPr lang="fa-IR" sz="4400" dirty="0" smtClean="0">
                <a:solidFill>
                  <a:srgbClr val="FF0000"/>
                </a:solidFill>
                <a:latin typeface="Arial"/>
                <a:cs typeface="Arial"/>
              </a:rPr>
              <a:t>ْ</a:t>
            </a:r>
            <a:r>
              <a:rPr lang="fa-IR" sz="4400" dirty="0" smtClean="0">
                <a:solidFill>
                  <a:srgbClr val="FF0000"/>
                </a:solidFill>
              </a:rPr>
              <a:t>مِ اللهِ الرَّح</a:t>
            </a:r>
            <a:r>
              <a:rPr lang="fa-IR" sz="4400" dirty="0" smtClean="0">
                <a:solidFill>
                  <a:srgbClr val="FF0000"/>
                </a:solidFill>
                <a:latin typeface="Arial"/>
                <a:cs typeface="Arial"/>
              </a:rPr>
              <a:t>ْ</a:t>
            </a:r>
            <a:r>
              <a:rPr lang="fa-IR" sz="4400" dirty="0" smtClean="0">
                <a:solidFill>
                  <a:srgbClr val="FF0000"/>
                </a:solidFill>
              </a:rPr>
              <a:t>م</a:t>
            </a:r>
            <a:r>
              <a:rPr lang="fa-IR" sz="4400" dirty="0" smtClean="0">
                <a:solidFill>
                  <a:srgbClr val="FF0000"/>
                </a:solidFill>
                <a:latin typeface="Arial"/>
                <a:cs typeface="Arial"/>
              </a:rPr>
              <a:t>ٰ</a:t>
            </a:r>
            <a:r>
              <a:rPr lang="fa-IR" sz="4400" dirty="0" smtClean="0">
                <a:solidFill>
                  <a:srgbClr val="FF0000"/>
                </a:solidFill>
              </a:rPr>
              <a:t>نِ الرَّحیمِ</a:t>
            </a:r>
            <a:endParaRPr lang="fa-IR" sz="4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97713" y="769441"/>
            <a:ext cx="4500501" cy="76944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fa-IR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اِنّ</a:t>
            </a:r>
            <a:r>
              <a:rPr lang="fa-IR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/>
                <a:cs typeface="Arial"/>
              </a:rPr>
              <a:t>ٰ</a:t>
            </a:r>
            <a:r>
              <a:rPr lang="fa-IR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ا اَن</a:t>
            </a:r>
            <a:r>
              <a:rPr lang="fa-IR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/>
                <a:cs typeface="Arial"/>
              </a:rPr>
              <a:t>ْ</a:t>
            </a:r>
            <a:r>
              <a:rPr lang="fa-IR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زَل</a:t>
            </a:r>
            <a:r>
              <a:rPr lang="fa-IR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/>
                <a:cs typeface="Arial"/>
              </a:rPr>
              <a:t>ْ</a:t>
            </a:r>
            <a:r>
              <a:rPr lang="fa-IR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ن</a:t>
            </a:r>
            <a:r>
              <a:rPr lang="fa-IR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/>
                <a:cs typeface="Arial"/>
              </a:rPr>
              <a:t>ٰ</a:t>
            </a:r>
            <a:r>
              <a:rPr lang="fa-IR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اهُ فی لَی</a:t>
            </a:r>
            <a:r>
              <a:rPr lang="fa-IR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/>
                <a:cs typeface="Arial"/>
              </a:rPr>
              <a:t>ْ</a:t>
            </a:r>
            <a:r>
              <a:rPr lang="fa-IR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لَةِ ال</a:t>
            </a:r>
            <a:r>
              <a:rPr lang="fa-IR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/>
                <a:cs typeface="Arial"/>
              </a:rPr>
              <a:t>ْ</a:t>
            </a:r>
            <a:r>
              <a:rPr lang="fa-IR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ق</a:t>
            </a:r>
            <a:r>
              <a:rPr lang="fa-IR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/>
                <a:cs typeface="Arial"/>
              </a:rPr>
              <a:t>َ</a:t>
            </a:r>
            <a:r>
              <a:rPr lang="fa-IR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د</a:t>
            </a:r>
            <a:r>
              <a:rPr lang="fa-IR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/>
                <a:cs typeface="Arial"/>
              </a:rPr>
              <a:t>ْ</a:t>
            </a:r>
            <a:r>
              <a:rPr lang="fa-IR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رِ</a:t>
            </a:r>
            <a:endParaRPr lang="fa-IR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18916" y="1525749"/>
            <a:ext cx="4658094" cy="76944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fa-IR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وَم</a:t>
            </a:r>
            <a:r>
              <a:rPr lang="fa-IR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/>
                <a:cs typeface="Arial"/>
              </a:rPr>
              <a:t>ٰ</a:t>
            </a:r>
            <a:r>
              <a:rPr lang="fa-IR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ا اَد</a:t>
            </a:r>
            <a:r>
              <a:rPr lang="fa-IR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/>
                <a:cs typeface="Arial"/>
              </a:rPr>
              <a:t>ْ</a:t>
            </a:r>
            <a:r>
              <a:rPr lang="fa-IR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ری</a:t>
            </a:r>
            <a:r>
              <a:rPr lang="fa-IR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/>
                <a:cs typeface="Arial"/>
              </a:rPr>
              <a:t>ٰ</a:t>
            </a:r>
            <a:r>
              <a:rPr lang="fa-IR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کَ م</a:t>
            </a:r>
            <a:r>
              <a:rPr lang="fa-IR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/>
                <a:cs typeface="Arial"/>
              </a:rPr>
              <a:t>ٰ</a:t>
            </a:r>
            <a:r>
              <a:rPr lang="fa-IR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ا لَی</a:t>
            </a:r>
            <a:r>
              <a:rPr lang="fa-IR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/>
                <a:cs typeface="Arial"/>
              </a:rPr>
              <a:t>ْ</a:t>
            </a:r>
            <a:r>
              <a:rPr lang="fa-IR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ل</a:t>
            </a:r>
            <a:r>
              <a:rPr lang="fa-IR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/>
                <a:cs typeface="Arial"/>
              </a:rPr>
              <a:t>َ</a:t>
            </a:r>
            <a:r>
              <a:rPr lang="fa-IR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ةُ ال</a:t>
            </a:r>
            <a:r>
              <a:rPr lang="fa-IR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/>
                <a:cs typeface="Arial"/>
              </a:rPr>
              <a:t>ْ</a:t>
            </a:r>
            <a:r>
              <a:rPr lang="fa-IR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قَد</a:t>
            </a:r>
            <a:r>
              <a:rPr lang="fa-IR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/>
                <a:cs typeface="Arial"/>
              </a:rPr>
              <a:t>ْ</a:t>
            </a:r>
            <a:r>
              <a:rPr lang="fa-IR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رِ</a:t>
            </a:r>
            <a:endParaRPr lang="fa-IR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63688" y="2295190"/>
            <a:ext cx="5256584" cy="76944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fa-IR" sz="4400" b="1" cap="all" dirty="0" smtClean="0">
                <a:ln w="0"/>
                <a:solidFill>
                  <a:srgbClr val="00FF00"/>
                </a:solidFill>
                <a:effectLst>
                  <a:reflection blurRad="12700" stA="50000" endPos="50000" dist="5000" dir="5400000" sy="-100000" rotWithShape="0"/>
                </a:effectLst>
              </a:rPr>
              <a:t>لَی</a:t>
            </a:r>
            <a:r>
              <a:rPr lang="fa-IR" sz="4400" b="1" cap="all" dirty="0" smtClean="0">
                <a:ln w="0"/>
                <a:solidFill>
                  <a:srgbClr val="00FF00"/>
                </a:solidFill>
                <a:effectLst>
                  <a:reflection blurRad="12700" stA="50000" endPos="50000" dist="5000" dir="5400000" sy="-100000" rotWithShape="0"/>
                </a:effectLst>
                <a:latin typeface="Arial"/>
                <a:cs typeface="Arial"/>
              </a:rPr>
              <a:t>ْ</a:t>
            </a:r>
            <a:r>
              <a:rPr lang="fa-IR" sz="4400" b="1" cap="all" dirty="0" smtClean="0">
                <a:ln w="0"/>
                <a:solidFill>
                  <a:srgbClr val="00FF00"/>
                </a:solidFill>
                <a:effectLst>
                  <a:reflection blurRad="12700" stA="50000" endPos="50000" dist="5000" dir="5400000" sy="-100000" rotWithShape="0"/>
                </a:effectLst>
              </a:rPr>
              <a:t>لَةُ ال</a:t>
            </a:r>
            <a:r>
              <a:rPr lang="fa-IR" sz="4400" b="1" cap="all" dirty="0" smtClean="0">
                <a:ln w="0"/>
                <a:solidFill>
                  <a:srgbClr val="00FF00"/>
                </a:solidFill>
                <a:effectLst>
                  <a:reflection blurRad="12700" stA="50000" endPos="50000" dist="5000" dir="5400000" sy="-100000" rotWithShape="0"/>
                </a:effectLst>
                <a:latin typeface="Arial"/>
                <a:cs typeface="Arial"/>
              </a:rPr>
              <a:t>ْ</a:t>
            </a:r>
            <a:r>
              <a:rPr lang="fa-IR" sz="4400" b="1" cap="all" dirty="0" smtClean="0">
                <a:ln w="0"/>
                <a:solidFill>
                  <a:srgbClr val="00FF00"/>
                </a:solidFill>
                <a:effectLst>
                  <a:reflection blurRad="12700" stA="50000" endPos="50000" dist="5000" dir="5400000" sy="-100000" rotWithShape="0"/>
                </a:effectLst>
              </a:rPr>
              <a:t>قَد</a:t>
            </a:r>
            <a:r>
              <a:rPr lang="fa-IR" sz="4400" b="1" cap="all" dirty="0" smtClean="0">
                <a:ln w="0"/>
                <a:solidFill>
                  <a:srgbClr val="00FF00"/>
                </a:solidFill>
                <a:effectLst>
                  <a:reflection blurRad="12700" stA="50000" endPos="50000" dist="5000" dir="5400000" sy="-100000" rotWithShape="0"/>
                </a:effectLst>
                <a:latin typeface="Arial"/>
                <a:cs typeface="Arial"/>
              </a:rPr>
              <a:t>ْ</a:t>
            </a:r>
            <a:r>
              <a:rPr lang="fa-IR" sz="4400" b="1" cap="all" dirty="0" smtClean="0">
                <a:ln w="0"/>
                <a:solidFill>
                  <a:srgbClr val="00FF00"/>
                </a:solidFill>
                <a:effectLst>
                  <a:reflection blurRad="12700" stA="50000" endPos="50000" dist="5000" dir="5400000" sy="-100000" rotWithShape="0"/>
                </a:effectLst>
              </a:rPr>
              <a:t>رِ خَی</a:t>
            </a:r>
            <a:r>
              <a:rPr lang="fa-IR" sz="4400" b="1" cap="all" dirty="0" smtClean="0">
                <a:ln w="0"/>
                <a:solidFill>
                  <a:srgbClr val="00FF00"/>
                </a:solidFill>
                <a:effectLst>
                  <a:reflection blurRad="12700" stA="50000" endPos="50000" dist="5000" dir="5400000" sy="-100000" rotWithShape="0"/>
                </a:effectLst>
                <a:latin typeface="Arial"/>
                <a:cs typeface="Arial"/>
              </a:rPr>
              <a:t>ْ</a:t>
            </a:r>
            <a:r>
              <a:rPr lang="fa-IR" sz="4400" b="1" cap="all" dirty="0" smtClean="0">
                <a:ln w="0"/>
                <a:solidFill>
                  <a:srgbClr val="00FF00"/>
                </a:solidFill>
                <a:effectLst>
                  <a:reflection blurRad="12700" stA="50000" endPos="50000" dist="5000" dir="5400000" sy="-100000" rotWithShape="0"/>
                </a:effectLst>
              </a:rPr>
              <a:t>رٌ مِن</a:t>
            </a:r>
            <a:r>
              <a:rPr lang="fa-IR" sz="4400" b="1" cap="all" dirty="0" smtClean="0">
                <a:ln w="0"/>
                <a:solidFill>
                  <a:srgbClr val="00FF00"/>
                </a:solidFill>
                <a:effectLst>
                  <a:reflection blurRad="12700" stA="50000" endPos="50000" dist="5000" dir="5400000" sy="-100000" rotWithShape="0"/>
                </a:effectLst>
                <a:latin typeface="Arial"/>
                <a:cs typeface="Arial"/>
              </a:rPr>
              <a:t>ْ</a:t>
            </a:r>
            <a:r>
              <a:rPr lang="fa-IR" sz="4400" b="1" cap="all" dirty="0" smtClean="0">
                <a:ln w="0"/>
                <a:solidFill>
                  <a:srgbClr val="00FF00"/>
                </a:solidFill>
                <a:effectLst>
                  <a:reflection blurRad="12700" stA="50000" endPos="50000" dist="5000" dir="5400000" sy="-100000" rotWithShape="0"/>
                </a:effectLst>
              </a:rPr>
              <a:t> اَل</a:t>
            </a:r>
            <a:r>
              <a:rPr lang="fa-IR" sz="4400" b="1" cap="all" dirty="0" smtClean="0">
                <a:ln w="0"/>
                <a:solidFill>
                  <a:srgbClr val="00FF00"/>
                </a:solidFill>
                <a:effectLst>
                  <a:reflection blurRad="12700" stA="50000" endPos="50000" dist="5000" dir="5400000" sy="-100000" rotWithShape="0"/>
                </a:effectLst>
                <a:latin typeface="Arial"/>
                <a:cs typeface="Arial"/>
              </a:rPr>
              <a:t>ْ</a:t>
            </a:r>
            <a:r>
              <a:rPr lang="fa-IR" sz="4400" b="1" cap="all" dirty="0" smtClean="0">
                <a:ln w="0"/>
                <a:solidFill>
                  <a:srgbClr val="00FF00"/>
                </a:solidFill>
                <a:effectLst>
                  <a:reflection blurRad="12700" stA="50000" endPos="50000" dist="5000" dir="5400000" sy="-100000" rotWithShape="0"/>
                </a:effectLst>
              </a:rPr>
              <a:t>فِ شَه</a:t>
            </a:r>
            <a:r>
              <a:rPr lang="fa-IR" sz="4400" b="1" cap="all" dirty="0" smtClean="0">
                <a:ln w="0"/>
                <a:solidFill>
                  <a:srgbClr val="00FF00"/>
                </a:solidFill>
                <a:effectLst>
                  <a:reflection blurRad="12700" stA="50000" endPos="50000" dist="5000" dir="5400000" sy="-100000" rotWithShape="0"/>
                </a:effectLst>
                <a:latin typeface="Arial"/>
                <a:cs typeface="Arial"/>
              </a:rPr>
              <a:t>ْ</a:t>
            </a:r>
            <a:r>
              <a:rPr lang="fa-IR" sz="4400" b="1" cap="all" dirty="0" smtClean="0">
                <a:ln w="0"/>
                <a:solidFill>
                  <a:srgbClr val="00FF00"/>
                </a:solidFill>
                <a:effectLst>
                  <a:reflection blurRad="12700" stA="50000" endPos="50000" dist="5000" dir="5400000" sy="-100000" rotWithShape="0"/>
                </a:effectLst>
              </a:rPr>
              <a:t>رٍ</a:t>
            </a:r>
            <a:endParaRPr lang="fa-IR" sz="4400" b="1" cap="all" dirty="0">
              <a:ln w="0"/>
              <a:solidFill>
                <a:srgbClr val="00FF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512" y="3087052"/>
            <a:ext cx="8712968" cy="73866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fa-IR" sz="4200" b="1" cap="all" dirty="0" smtClean="0">
                <a:ln/>
                <a:solidFill>
                  <a:srgbClr val="00FFCC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تَنَزَّلُ ال</a:t>
            </a:r>
            <a:r>
              <a:rPr lang="fa-IR" sz="4200" b="1" cap="all" dirty="0" smtClean="0">
                <a:ln/>
                <a:solidFill>
                  <a:srgbClr val="00FFCC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/>
                <a:cs typeface="Arial"/>
              </a:rPr>
              <a:t>ْ</a:t>
            </a:r>
            <a:r>
              <a:rPr lang="fa-IR" sz="4200" b="1" cap="all" dirty="0" smtClean="0">
                <a:ln/>
                <a:solidFill>
                  <a:srgbClr val="00FFCC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مَلا</a:t>
            </a:r>
            <a:r>
              <a:rPr lang="fa-IR" sz="4200" b="1" cap="all" dirty="0" smtClean="0">
                <a:ln/>
                <a:solidFill>
                  <a:srgbClr val="00FFCC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/>
                <a:cs typeface="Arial"/>
              </a:rPr>
              <a:t>ٰ</a:t>
            </a:r>
            <a:r>
              <a:rPr lang="fa-IR" sz="4200" b="1" cap="all" dirty="0" smtClean="0">
                <a:ln/>
                <a:solidFill>
                  <a:srgbClr val="00FFCC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ئِکـَةُ وَالرُّوحُ فیه</a:t>
            </a:r>
            <a:r>
              <a:rPr lang="fa-IR" sz="4200" b="1" cap="all" dirty="0" smtClean="0">
                <a:ln/>
                <a:solidFill>
                  <a:srgbClr val="00FFCC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/>
                <a:cs typeface="Arial"/>
              </a:rPr>
              <a:t>ٰ</a:t>
            </a:r>
            <a:r>
              <a:rPr lang="fa-IR" sz="4200" b="1" cap="all" dirty="0" smtClean="0">
                <a:ln/>
                <a:solidFill>
                  <a:srgbClr val="00FFCC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ا بِاِذ</a:t>
            </a:r>
            <a:r>
              <a:rPr lang="fa-IR" sz="4200" b="1" cap="all" dirty="0" smtClean="0">
                <a:ln/>
                <a:solidFill>
                  <a:srgbClr val="00FFCC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/>
                <a:cs typeface="Arial"/>
              </a:rPr>
              <a:t>ْ</a:t>
            </a:r>
            <a:r>
              <a:rPr lang="fa-IR" sz="4200" b="1" cap="all" dirty="0" smtClean="0">
                <a:ln/>
                <a:solidFill>
                  <a:srgbClr val="00FFCC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نِ رَبِّهِم مِن</a:t>
            </a:r>
            <a:r>
              <a:rPr lang="fa-IR" sz="4200" b="1" cap="all" dirty="0" smtClean="0">
                <a:ln/>
                <a:solidFill>
                  <a:srgbClr val="00FFCC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/>
                <a:cs typeface="Arial"/>
              </a:rPr>
              <a:t>ْ</a:t>
            </a:r>
            <a:r>
              <a:rPr lang="fa-IR" sz="4200" b="1" cap="all" dirty="0" smtClean="0">
                <a:ln/>
                <a:solidFill>
                  <a:srgbClr val="00FFCC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کُلِّ اَم</a:t>
            </a:r>
            <a:r>
              <a:rPr lang="fa-IR" sz="4200" b="1" cap="all" dirty="0" smtClean="0">
                <a:ln/>
                <a:solidFill>
                  <a:srgbClr val="00FFCC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/>
                <a:cs typeface="Arial"/>
              </a:rPr>
              <a:t>ْ</a:t>
            </a:r>
            <a:r>
              <a:rPr lang="fa-IR" sz="4200" b="1" cap="all" dirty="0" smtClean="0">
                <a:ln/>
                <a:solidFill>
                  <a:srgbClr val="00FFCC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رٍ</a:t>
            </a:r>
            <a:endParaRPr lang="fa-IR" sz="4200" b="1" cap="all" dirty="0">
              <a:ln/>
              <a:solidFill>
                <a:srgbClr val="00FFCC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53525" y="3842489"/>
            <a:ext cx="5041239" cy="76944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fa-IR" sz="4400" b="1" cap="all" dirty="0" smtClean="0">
                <a:ln/>
                <a:solidFill>
                  <a:srgbClr val="CC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سَلا</a:t>
            </a:r>
            <a:r>
              <a:rPr lang="fa-IR" sz="4400" b="1" cap="all" dirty="0" smtClean="0">
                <a:ln/>
                <a:solidFill>
                  <a:srgbClr val="CC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/>
                <a:cs typeface="Arial"/>
              </a:rPr>
              <a:t>ٰ</a:t>
            </a:r>
            <a:r>
              <a:rPr lang="fa-IR" sz="4400" b="1" cap="all" dirty="0" smtClean="0">
                <a:ln/>
                <a:solidFill>
                  <a:srgbClr val="CC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مٌ هِیَ حَتّی</a:t>
            </a:r>
            <a:r>
              <a:rPr lang="fa-IR" sz="4400" b="1" cap="all" dirty="0" smtClean="0">
                <a:ln/>
                <a:solidFill>
                  <a:srgbClr val="CC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/>
                <a:cs typeface="Arial"/>
              </a:rPr>
              <a:t>ٰ</a:t>
            </a:r>
            <a:r>
              <a:rPr lang="fa-IR" sz="4400" b="1" cap="all" dirty="0" smtClean="0">
                <a:ln/>
                <a:solidFill>
                  <a:srgbClr val="CC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مَط</a:t>
            </a:r>
            <a:r>
              <a:rPr lang="fa-IR" sz="4400" b="1" cap="all" dirty="0" smtClean="0">
                <a:ln/>
                <a:solidFill>
                  <a:srgbClr val="CC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/>
                <a:cs typeface="Arial"/>
              </a:rPr>
              <a:t>ْ</a:t>
            </a:r>
            <a:r>
              <a:rPr lang="fa-IR" sz="4400" b="1" cap="all" dirty="0" smtClean="0">
                <a:ln/>
                <a:solidFill>
                  <a:srgbClr val="CC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لَعِ ال</a:t>
            </a:r>
            <a:r>
              <a:rPr lang="fa-IR" sz="4400" b="1" cap="all" dirty="0" smtClean="0">
                <a:ln/>
                <a:solidFill>
                  <a:srgbClr val="CC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/>
                <a:cs typeface="Arial"/>
              </a:rPr>
              <a:t>ْ</a:t>
            </a:r>
            <a:r>
              <a:rPr lang="fa-IR" sz="4400" b="1" cap="all" dirty="0" smtClean="0">
                <a:ln/>
                <a:solidFill>
                  <a:srgbClr val="CC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فَج</a:t>
            </a:r>
            <a:r>
              <a:rPr lang="fa-IR" sz="4400" b="1" cap="all" dirty="0" smtClean="0">
                <a:ln/>
                <a:solidFill>
                  <a:srgbClr val="CC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/>
                <a:cs typeface="Arial"/>
              </a:rPr>
              <a:t>ْ</a:t>
            </a:r>
            <a:r>
              <a:rPr lang="fa-IR" sz="4400" b="1" cap="all" dirty="0" smtClean="0">
                <a:ln/>
                <a:solidFill>
                  <a:srgbClr val="CC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رِ</a:t>
            </a:r>
            <a:endParaRPr lang="fa-IR" sz="4400" b="1" cap="all" dirty="0">
              <a:ln/>
              <a:solidFill>
                <a:srgbClr val="CC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78522" y="4611930"/>
            <a:ext cx="4234349" cy="76944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fa-IR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66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صَدَقَ اللهُ ال</a:t>
            </a:r>
            <a:r>
              <a:rPr lang="fa-IR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66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/>
                <a:cs typeface="Arial"/>
              </a:rPr>
              <a:t>ْ</a:t>
            </a:r>
            <a:r>
              <a:rPr lang="fa-IR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66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عَلِیُّ ال</a:t>
            </a:r>
            <a:r>
              <a:rPr lang="fa-IR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66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/>
                <a:cs typeface="Arial"/>
              </a:rPr>
              <a:t>ْ</a:t>
            </a:r>
            <a:r>
              <a:rPr lang="fa-IR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66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عَظیمِ</a:t>
            </a:r>
            <a:endParaRPr lang="fa-IR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66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96281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754" y="0"/>
            <a:ext cx="9261754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754" y="4437111"/>
            <a:ext cx="8856984" cy="13234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fa-IR" sz="8000" dirty="0" smtClean="0">
                <a:solidFill>
                  <a:srgbClr val="92D050"/>
                </a:solidFill>
              </a:rPr>
              <a:t>اَللهُمَّ</a:t>
            </a:r>
            <a:r>
              <a:rPr lang="fa-IR" sz="8000" dirty="0" smtClean="0"/>
              <a:t> </a:t>
            </a:r>
            <a:r>
              <a:rPr lang="fa-IR" sz="8000" dirty="0" smtClean="0">
                <a:solidFill>
                  <a:srgbClr val="FF0000"/>
                </a:solidFill>
              </a:rPr>
              <a:t>عَجِّل</a:t>
            </a:r>
            <a:r>
              <a:rPr lang="fa-IR" sz="8000" dirty="0" smtClean="0">
                <a:solidFill>
                  <a:srgbClr val="FF0000"/>
                </a:solidFill>
                <a:latin typeface="Arial"/>
                <a:cs typeface="Arial"/>
              </a:rPr>
              <a:t>ْ</a:t>
            </a:r>
            <a:r>
              <a:rPr lang="fa-IR" sz="8000" dirty="0" smtClean="0"/>
              <a:t> </a:t>
            </a:r>
            <a:r>
              <a:rPr lang="fa-IR" sz="8000" dirty="0" smtClean="0">
                <a:solidFill>
                  <a:srgbClr val="0070C0"/>
                </a:solidFill>
              </a:rPr>
              <a:t>لِـوَلِـیِّک</a:t>
            </a:r>
            <a:r>
              <a:rPr lang="fa-IR" sz="8000" dirty="0" smtClean="0"/>
              <a:t>َ </a:t>
            </a:r>
            <a:r>
              <a:rPr lang="fa-IR" sz="8000" dirty="0" smtClean="0">
                <a:solidFill>
                  <a:srgbClr val="7030A0"/>
                </a:solidFill>
              </a:rPr>
              <a:t>ال</a:t>
            </a:r>
            <a:r>
              <a:rPr lang="fa-IR" sz="8000" dirty="0" smtClean="0">
                <a:solidFill>
                  <a:srgbClr val="7030A0"/>
                </a:solidFill>
                <a:latin typeface="Arial"/>
                <a:cs typeface="Arial"/>
              </a:rPr>
              <a:t>ـْ</a:t>
            </a:r>
            <a:r>
              <a:rPr lang="fa-IR" sz="8000" dirty="0" smtClean="0">
                <a:solidFill>
                  <a:srgbClr val="7030A0"/>
                </a:solidFill>
              </a:rPr>
              <a:t>فَـرَج</a:t>
            </a:r>
            <a:endParaRPr lang="fa-IR" sz="8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653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339752" y="219907"/>
            <a:ext cx="6588224" cy="415498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a-IR" sz="66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آن سفر کرده که صد قافله دل همره اوست </a:t>
            </a:r>
          </a:p>
          <a:p>
            <a:pPr algn="ctr"/>
            <a:r>
              <a:rPr lang="fa-IR" sz="66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هر کجاهست خدایا به سلامت دارش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2933564" y="2299987"/>
            <a:ext cx="4824536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5728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1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8" y="0"/>
            <a:ext cx="9128785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89040"/>
            <a:ext cx="9144000" cy="3960440"/>
          </a:xfrm>
          <a:prstGeom prst="rect">
            <a:avLst/>
          </a:prstGeom>
        </p:spPr>
      </p:pic>
      <p:pic>
        <p:nvPicPr>
          <p:cNvPr id="8" name="ميردامادتودلم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92696" y="5877272"/>
            <a:ext cx="609600" cy="609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9" y="0"/>
            <a:ext cx="9232932" cy="789349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9" y="0"/>
            <a:ext cx="9232932" cy="789349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52521" cy="760546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252520" cy="738944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9" y="0"/>
            <a:ext cx="9252520" cy="717341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19" y="0"/>
            <a:ext cx="9380628" cy="738944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0607" y="0"/>
            <a:ext cx="10153128" cy="760546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0567" y="0"/>
            <a:ext cx="9812676" cy="738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662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0019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0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67875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kumimoji="0" lang="fa-IR" sz="5400" b="1" i="0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Arial" pitchFamily="34" charset="0"/>
                <a:cs typeface="B Badr" pitchFamily="2" charset="-78"/>
              </a:rPr>
              <a:t>بِسْمِ اللَّهِ الرَّحْمنِ الرَّحِيم‏</a:t>
            </a:r>
          </a:p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kumimoji="0" lang="fa-IR" sz="5400" b="1" i="0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Arial" pitchFamily="34" charset="0"/>
                <a:cs typeface="B Badr" pitchFamily="2" charset="-78"/>
              </a:rPr>
              <a:t>اللَّهُمَّ كُنْ لِوَلِيِّكَ </a:t>
            </a:r>
          </a:p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kumimoji="0" lang="fa-IR" sz="4800" b="1" i="0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Arial" pitchFamily="34" charset="0"/>
                <a:cs typeface="B Badr" pitchFamily="2" charset="-78"/>
              </a:rPr>
              <a:t> </a:t>
            </a:r>
            <a:r>
              <a:rPr kumimoji="0" lang="fa-IR" sz="5400" b="1" i="0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Arial" pitchFamily="34" charset="0"/>
                <a:cs typeface="B Badr" pitchFamily="2" charset="-78"/>
              </a:rPr>
              <a:t>الْحُجَّةِ بْنِ الْحَسَن </a:t>
            </a:r>
            <a:endParaRPr lang="fa-IR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FF"/>
              </a:solidFill>
              <a:effectLst>
                <a:reflection blurRad="12700" stA="28000" endPos="45000" dist="1000" dir="5400000" sy="-100000" algn="bl" rotWithShape="0"/>
              </a:effectLst>
              <a:latin typeface="Calibri" pitchFamily="34" charset="0"/>
              <a:ea typeface="Arial" pitchFamily="34" charset="0"/>
              <a:cs typeface="B Badr" pitchFamily="2" charset="-78"/>
            </a:endParaRPr>
          </a:p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kumimoji="0" lang="fa-IR" sz="5400" b="1" i="0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Arial" pitchFamily="34" charset="0"/>
                <a:cs typeface="B Badr" pitchFamily="2" charset="-78"/>
              </a:rPr>
              <a:t>صَلَوَاتُكَ عَلَيْهِ وَ عَلَى‏ آبَائِه‏فِي هَذِهِ السَّاعَةِ وَ فِي كُلِّ سَاعَةٍ </a:t>
            </a:r>
          </a:p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kumimoji="0" lang="fa-IR" sz="5400" b="1" i="0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Arial" pitchFamily="34" charset="0"/>
                <a:cs typeface="B Badr" pitchFamily="2" charset="-78"/>
              </a:rPr>
              <a:t>وَلِيّـاً وَ حَافِظـاً وَ قَائـداً وَ نَاصِـراً </a:t>
            </a:r>
          </a:p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kumimoji="0" lang="fa-IR" sz="5400" b="1" i="0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Arial" pitchFamily="34" charset="0"/>
                <a:cs typeface="B Badr" pitchFamily="2" charset="-78"/>
              </a:rPr>
              <a:t>وَ دَلِيلًا وَعَيْناً حَتَّى تُسْكِنَهُ أَرْضَكَ طَوْعاً</a:t>
            </a:r>
          </a:p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kumimoji="0" lang="fa-IR" sz="4800" b="1" i="1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Arial" pitchFamily="34" charset="0"/>
                <a:cs typeface="B Badr" pitchFamily="2" charset="-78"/>
              </a:rPr>
              <a:t>                    </a:t>
            </a:r>
            <a:r>
              <a:rPr kumimoji="0" lang="fa-IR" sz="5400" b="1" i="1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Arial" pitchFamily="34" charset="0"/>
                <a:cs typeface="B Badr" pitchFamily="2" charset="-78"/>
              </a:rPr>
              <a:t>وَ تُمَتِّعَهُ فِيهَا طَوِيلًا</a:t>
            </a:r>
            <a:endParaRPr kumimoji="0" lang="fa-IR" sz="5400" b="1" i="1" u="none" strike="noStrike" cap="all" normalizeH="0" baseline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FF"/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B Bad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56763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1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4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0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2035</TotalTime>
  <Words>1227</Words>
  <Application>Microsoft Office PowerPoint</Application>
  <PresentationFormat>On-screen Show (4:3)</PresentationFormat>
  <Paragraphs>564</Paragraphs>
  <Slides>42</Slides>
  <Notes>3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parscom</dc:creator>
  <cp:lastModifiedBy>pc</cp:lastModifiedBy>
  <cp:revision>134</cp:revision>
  <dcterms:created xsi:type="dcterms:W3CDTF">2012-05-18T18:33:18Z</dcterms:created>
  <dcterms:modified xsi:type="dcterms:W3CDTF">2014-03-02T20:09:46Z</dcterms:modified>
</cp:coreProperties>
</file>