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4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1" r:id="rId25"/>
    <p:sldId id="282" r:id="rId26"/>
    <p:sldId id="319"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20" r:id="rId45"/>
    <p:sldId id="300" r:id="rId46"/>
    <p:sldId id="301" r:id="rId47"/>
    <p:sldId id="321" r:id="rId48"/>
    <p:sldId id="302" r:id="rId49"/>
    <p:sldId id="322" r:id="rId50"/>
    <p:sldId id="303" r:id="rId51"/>
    <p:sldId id="307" r:id="rId52"/>
    <p:sldId id="308" r:id="rId53"/>
    <p:sldId id="309" r:id="rId54"/>
    <p:sldId id="310" r:id="rId55"/>
    <p:sldId id="311" r:id="rId56"/>
    <p:sldId id="312" r:id="rId57"/>
    <p:sldId id="313" r:id="rId58"/>
    <p:sldId id="314" r:id="rId59"/>
    <p:sldId id="315" r:id="rId60"/>
    <p:sldId id="317" r:id="rId61"/>
    <p:sldId id="318" r:id="rId6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931B744-2CEE-42DD-9EB0-628F446AFBBF}" type="datetimeFigureOut">
              <a:rPr lang="fa-IR" smtClean="0"/>
              <a:pPr/>
              <a:t>1/27/1432</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D630A225-06D2-47DA-A926-1FBD0BD9661B}"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31B744-2CEE-42DD-9EB0-628F446AFBBF}" type="datetimeFigureOut">
              <a:rPr lang="fa-IR" smtClean="0"/>
              <a:pPr/>
              <a:t>1/27/1432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31B744-2CEE-42DD-9EB0-628F446AFBBF}" type="datetimeFigureOut">
              <a:rPr lang="fa-IR" smtClean="0"/>
              <a:pPr/>
              <a:t>1/27/1432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31B744-2CEE-42DD-9EB0-628F446AFBBF}" type="datetimeFigureOut">
              <a:rPr lang="fa-IR" smtClean="0"/>
              <a:pPr/>
              <a:t>1/27/1432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931B744-2CEE-42DD-9EB0-628F446AFBBF}" type="datetimeFigureOut">
              <a:rPr lang="fa-IR" smtClean="0"/>
              <a:pPr/>
              <a:t>1/27/1432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630A225-06D2-47DA-A926-1FBD0BD9661B}"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31B744-2CEE-42DD-9EB0-628F446AFBBF}" type="datetimeFigureOut">
              <a:rPr lang="fa-IR" smtClean="0"/>
              <a:pPr/>
              <a:t>1/27/1432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931B744-2CEE-42DD-9EB0-628F446AFBBF}" type="datetimeFigureOut">
              <a:rPr lang="fa-IR" smtClean="0"/>
              <a:pPr/>
              <a:t>1/27/1432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931B744-2CEE-42DD-9EB0-628F446AFBBF}" type="datetimeFigureOut">
              <a:rPr lang="fa-IR" smtClean="0"/>
              <a:pPr/>
              <a:t>1/27/1432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31B744-2CEE-42DD-9EB0-628F446AFBBF}" type="datetimeFigureOut">
              <a:rPr lang="fa-IR" smtClean="0"/>
              <a:pPr/>
              <a:t>1/27/1432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31B744-2CEE-42DD-9EB0-628F446AFBBF}" type="datetimeFigureOut">
              <a:rPr lang="fa-IR" smtClean="0"/>
              <a:pPr/>
              <a:t>1/27/1432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630A225-06D2-47DA-A926-1FBD0BD9661B}"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931B744-2CEE-42DD-9EB0-628F446AFBBF}" type="datetimeFigureOut">
              <a:rPr lang="fa-IR" smtClean="0"/>
              <a:pPr/>
              <a:t>1/27/1432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D630A225-06D2-47DA-A926-1FBD0BD9661B}"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931B744-2CEE-42DD-9EB0-628F446AFBBF}" type="datetimeFigureOut">
              <a:rPr lang="fa-IR" smtClean="0"/>
              <a:pPr/>
              <a:t>1/27/1432</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30A225-06D2-47DA-A926-1FBD0BD9661B}"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mtClean="0"/>
              <a:t>درروانشناسی دین به دنبال چه هستیم:</a:t>
            </a:r>
            <a:endParaRPr lang="fa-IR" dirty="0"/>
          </a:p>
        </p:txBody>
      </p:sp>
      <p:sp>
        <p:nvSpPr>
          <p:cNvPr id="3" name="Subtitle 2"/>
          <p:cNvSpPr>
            <a:spLocks noGrp="1"/>
          </p:cNvSpPr>
          <p:nvPr>
            <p:ph type="subTitle" idx="1"/>
          </p:nvPr>
        </p:nvSpPr>
        <p:spPr/>
        <p:txBody>
          <a:bodyPr/>
          <a:lstStyle/>
          <a:p>
            <a:endParaRPr lang="fa-I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دیگری، یک سلسله دانش‌های دین‌پژوهانه که دقیقا </a:t>
            </a:r>
            <a:r>
              <a:rPr lang="fa-IR" dirty="0" smtClean="0"/>
              <a:t>هدفشان تعیین </a:t>
            </a:r>
            <a:r>
              <a:rPr lang="fa-IR" dirty="0"/>
              <a:t>صدق و کذب و حقانیت و بطلان دین به معنای عام یا دین خاصی‌ست</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a:bodyPr>
          <a:lstStyle/>
          <a:p>
            <a:pPr algn="just"/>
            <a:r>
              <a:rPr lang="fa-IR" dirty="0"/>
              <a:t>دو تا علم دیگر هم وجود دارند که دین‌پژوهی‌اند ولی با صدق و کذب کار دارند</a:t>
            </a:r>
            <a:r>
              <a:rPr lang="fa-IR" dirty="0" smtClean="0"/>
              <a:t>:</a:t>
            </a:r>
          </a:p>
          <a:p>
            <a:pPr algn="just"/>
            <a:r>
              <a:rPr lang="fa-IR" dirty="0" smtClean="0"/>
              <a:t> </a:t>
            </a:r>
            <a:r>
              <a:rPr lang="fa-IR" dirty="0"/>
              <a:t>1. فلسفه‌ی </a:t>
            </a:r>
            <a:r>
              <a:rPr lang="fa-IR" dirty="0" smtClean="0"/>
              <a:t>دین</a:t>
            </a:r>
          </a:p>
          <a:p>
            <a:pPr algn="just"/>
            <a:r>
              <a:rPr lang="fa-IR" dirty="0" smtClean="0"/>
              <a:t> </a:t>
            </a:r>
            <a:r>
              <a:rPr lang="fa-IR" dirty="0"/>
              <a:t>2. الهیات. </a:t>
            </a:r>
            <a:endParaRPr lang="fa-IR" dirty="0" smtClean="0"/>
          </a:p>
          <a:p>
            <a:pPr algn="just"/>
            <a:r>
              <a:rPr lang="fa-IR" dirty="0" smtClean="0"/>
              <a:t>فلسفه‌ی </a:t>
            </a:r>
            <a:r>
              <a:rPr lang="fa-IR" dirty="0"/>
              <a:t>دین به صدق و کذب و حقانیت و بطلان دین به معنای عامش </a:t>
            </a:r>
            <a:r>
              <a:rPr lang="fa-IR" dirty="0" smtClean="0"/>
              <a:t>می‌پردازد</a:t>
            </a:r>
          </a:p>
          <a:p>
            <a:pPr algn="just"/>
            <a:r>
              <a:rPr lang="fa-IR" dirty="0" smtClean="0"/>
              <a:t> </a:t>
            </a:r>
            <a:r>
              <a:rPr lang="fa-IR" dirty="0"/>
              <a:t>الهیات با صدق و کذب و حقانیت و بطلان مدعیات یک دین خاص سروکار دارد. </a:t>
            </a:r>
            <a:endParaRPr lang="fa-IR" dirty="0" smtClean="0"/>
          </a:p>
          <a:p>
            <a:pPr algn="just"/>
            <a:r>
              <a:rPr lang="fa-IR" dirty="0" smtClean="0"/>
              <a:t>از </a:t>
            </a:r>
            <a:r>
              <a:rPr lang="fa-IR" dirty="0"/>
              <a:t>این لحاظ است که ما فلسفه‌ی دین با صفت دین خاص یا با مضاف‌الیه دین خاص نداریم </a:t>
            </a:r>
            <a:endParaRPr lang="fa-IR" dirty="0" smtClean="0"/>
          </a:p>
          <a:p>
            <a:pPr algn="just"/>
            <a:r>
              <a:rPr lang="fa-IR" dirty="0" smtClean="0"/>
              <a:t>اما </a:t>
            </a:r>
            <a:r>
              <a:rPr lang="fa-IR" dirty="0"/>
              <a:t>الهیات حتما باید یا صفت یا مضاف‌الیه دین خاص داشته باشد؛ الهیات </a:t>
            </a:r>
            <a:r>
              <a:rPr lang="fa-IR" dirty="0" smtClean="0"/>
              <a:t>اسلامی، </a:t>
            </a:r>
            <a:r>
              <a:rPr lang="fa-IR" dirty="0"/>
              <a:t>الهیات </a:t>
            </a:r>
            <a:r>
              <a:rPr lang="fa-IR" dirty="0" smtClean="0"/>
              <a:t>مسیحی، </a:t>
            </a:r>
            <a:r>
              <a:rPr lang="fa-IR" dirty="0"/>
              <a:t>الهیات </a:t>
            </a:r>
            <a:r>
              <a:rPr lang="fa-IR" dirty="0" smtClean="0"/>
              <a:t>بودایی. </a:t>
            </a:r>
            <a:endParaRPr lang="fa-I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روانشناسی دین </a:t>
            </a:r>
            <a:r>
              <a:rPr lang="fa-IR" dirty="0" smtClean="0"/>
              <a:t>می‌شود </a:t>
            </a:r>
            <a:r>
              <a:rPr lang="fa-IR" dirty="0"/>
              <a:t>یکی از دانش‌های دین‌پژوهانه که به قسمت اول مربوط می‌شوند یعنی به آن پنج علم </a:t>
            </a:r>
            <a:r>
              <a:rPr lang="fa-IR" dirty="0" smtClean="0"/>
              <a:t>اول</a:t>
            </a:r>
          </a:p>
          <a:p>
            <a:pPr algn="just"/>
            <a:r>
              <a:rPr lang="fa-IR" dirty="0" smtClean="0"/>
              <a:t>از </a:t>
            </a:r>
            <a:r>
              <a:rPr lang="fa-IR" dirty="0"/>
              <a:t>این منظر روانشناسی دین شاخه‌ای از شاخه‌های دین‌پژوهی است</a:t>
            </a:r>
            <a:r>
              <a:rPr lang="en-US" dirty="0"/>
              <a:t>.</a:t>
            </a:r>
          </a:p>
          <a:p>
            <a:pPr algn="just"/>
            <a:r>
              <a:rPr lang="en-US" dirty="0"/>
              <a:t/>
            </a:r>
            <a:br>
              <a:rPr lang="en-US" dirty="0"/>
            </a:br>
            <a:endParaRPr lang="fa-I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اما از منظر دیگری وقتی نگاه کنیم می‌بینیم روانشناسی دین را باید شاخه‌ای از شاخه‌های روانشناسی به حساب آورد. و آن وقتی است که </a:t>
            </a:r>
            <a:r>
              <a:rPr lang="fa-IR" dirty="0" smtClean="0"/>
              <a:t>توجه داشته باشیم </a:t>
            </a:r>
            <a:r>
              <a:rPr lang="fa-IR" dirty="0"/>
              <a:t>که روانشناسی دانشی است که به روش تجربی، </a:t>
            </a:r>
            <a:r>
              <a:rPr lang="fa-IR" dirty="0" smtClean="0"/>
              <a:t>به </a:t>
            </a:r>
            <a:r>
              <a:rPr lang="fa-IR" dirty="0"/>
              <a:t>روان آدمی می‌پردازد. و از آنجایی که روان آدمی ساحت‌های درونی فراوانی دارد و یکی از ساحت‌های درونی روان آدمی هم ساحتی است که در روان مخالفان و موافقان دین پدید می‌آید، چه مومنان و ملتزمان به دین و چه کسانی که بی‌تفاوتند نسبت به دین و چه کسانی که سر ناسازگاری با دین دارند، در ذهن و ضمیرشان و در روانشان یک سلسله باورهای خاصی انعقاد پیدا می‌کند، یک سلسله عواطف و هیجانات خاصی، یک سلسله نیازها و خواسته‌ها تحقق پیدا می‌کند. </a:t>
            </a:r>
            <a:endParaRPr lang="en-US" dirty="0"/>
          </a:p>
          <a:p>
            <a:pPr algn="just"/>
            <a:endParaRPr lang="fa-I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smtClean="0"/>
              <a:t>از آن‌جا که روانشناسی با هر ساحتی از ساحات آدمی سروکار دارد، طبعا یک ساحت از روانشناسی هم آن ساحتی است که می‌پردازد به باورها، احساسات و عواطف و هیجانات و نیازها و خواسته‌های کسانی که به وجه مثبت یا به وجه منفی یا به وجه بی‌طرفانه و خنثی با دین سروکار دارند. روانشناسی دین در این صورت شاخه‌ای می‌شود از روانشناسی مثل روانشناسی ادراک یا روانشناسی رشد یا روانشناسی شخصیت و یا روانشناسی هنر و یا هر شاخه‌ی دیگری از روانشناسی. شاخه‌های مختلف روانشناسی که دپارتمان‌هایی در دانشگاه‌ها و پژوهشگاه‌ها دارند، نزدیک به 62 شاخه‌اند. بنابراین یک جا از دین رسیدیم به روانشناسی دین و یک جا هم از روانشناسی رسیدیم به روانشناسی دین</a:t>
            </a:r>
            <a:r>
              <a:rPr lang="en-US" dirty="0" smtClean="0"/>
              <a:t>.</a:t>
            </a:r>
            <a:endParaRPr lang="fa-I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b="1" dirty="0"/>
              <a:t>تعريف </a:t>
            </a:r>
            <a:r>
              <a:rPr lang="fa-IR" b="1" dirty="0" smtClean="0"/>
              <a:t>روانشناسي </a:t>
            </a:r>
            <a:r>
              <a:rPr lang="fa-IR" b="1" dirty="0"/>
              <a:t>دين، ماهيت کاري و گستره و جغرافیای آن</a:t>
            </a:r>
            <a:endParaRPr lang="fa-IR" dirty="0"/>
          </a:p>
        </p:txBody>
      </p:sp>
      <p:sp>
        <p:nvSpPr>
          <p:cNvPr id="3" name="Subtitle 2"/>
          <p:cNvSpPr>
            <a:spLocks noGrp="1"/>
          </p:cNvSpPr>
          <p:nvPr>
            <p:ph type="subTitle" idx="1"/>
          </p:nvPr>
        </p:nvSpPr>
        <p:spPr/>
        <p:txBody>
          <a:bodyPr/>
          <a:lstStyle/>
          <a:p>
            <a:endParaRPr lang="fa-I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اول چيزي كه براي موفقيت رشته روان‌شناسي دين به نظر </a:t>
            </a:r>
            <a:r>
              <a:rPr lang="fa-IR" dirty="0" smtClean="0"/>
              <a:t>مي‌آيد</a:t>
            </a:r>
            <a:r>
              <a:rPr lang="fa-IR" dirty="0"/>
              <a:t>، اين است كه اصلاً بدانيم كه دقيقاً خود روان‌شناسي دين به چه مباحث و مسائلي مي‌پردازد. </a:t>
            </a:r>
            <a:endParaRPr lang="fa-IR" dirty="0" smtClean="0"/>
          </a:p>
          <a:p>
            <a:pPr algn="just"/>
            <a:r>
              <a:rPr lang="fa-IR" dirty="0" smtClean="0"/>
              <a:t>چون </a:t>
            </a:r>
            <a:r>
              <a:rPr lang="fa-IR" dirty="0"/>
              <a:t>از صِرف لغت روانشناسي دين و صرف اصطلاح چيزي بيرون نمي‌آيد و بايد ديد كه </a:t>
            </a:r>
            <a:r>
              <a:rPr lang="fa-IR" dirty="0" smtClean="0"/>
              <a:t>در </a:t>
            </a:r>
            <a:r>
              <a:rPr lang="fa-IR" dirty="0"/>
              <a:t>روانشناسي دين چه كارهايي صورت مي‌گيرد و بايد گفت وقتي كه ما اشتغال به روانشناسي دين داريم، در واقع اشتغال به چه سنخ مسائل و مباحثي داريم؟ </a:t>
            </a:r>
            <a:endParaRPr lang="fa-I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مجموع همه آنچه که روانشناسان دین بدان پرداخته‌اند پنج شاخه‌ی مختلف </a:t>
            </a:r>
            <a:r>
              <a:rPr lang="fa-IR" dirty="0" smtClean="0"/>
              <a:t>است </a:t>
            </a:r>
            <a:r>
              <a:rPr lang="en-US" dirty="0" smtClean="0"/>
              <a:t>:</a:t>
            </a:r>
            <a:endParaRPr lang="fa-IR" dirty="0" smtClean="0"/>
          </a:p>
          <a:p>
            <a:pPr algn="just"/>
            <a:r>
              <a:rPr lang="fa-IR" dirty="0" smtClean="0"/>
              <a:t> </a:t>
            </a:r>
            <a:endParaRPr lang="fa-I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مباحث دسته اول</a:t>
            </a:r>
          </a:p>
        </p:txBody>
      </p:sp>
      <p:sp>
        <p:nvSpPr>
          <p:cNvPr id="3" name="Content Placeholder 2"/>
          <p:cNvSpPr>
            <a:spLocks noGrp="1"/>
          </p:cNvSpPr>
          <p:nvPr>
            <p:ph idx="1"/>
          </p:nvPr>
        </p:nvSpPr>
        <p:spPr/>
        <p:txBody>
          <a:bodyPr>
            <a:normAutofit/>
          </a:bodyPr>
          <a:lstStyle/>
          <a:p>
            <a:pPr algn="just"/>
            <a:r>
              <a:rPr lang="fa-IR" dirty="0"/>
              <a:t>مباحثی اند که در آن ها </a:t>
            </a:r>
            <a:r>
              <a:rPr lang="fa-IR" b="1" dirty="0"/>
              <a:t>عوامل روانی موثر در پیدایش دین تاریخی محل بحث است</a:t>
            </a:r>
            <a:r>
              <a:rPr lang="fa-IR" dirty="0"/>
              <a:t>. هر دین تاریخی ای با یک بنیانگذار شروع می شود ، این بنیانگذار چه عیسی چه موسی چه بودا و چه هرکس دیگری </a:t>
            </a:r>
            <a:endParaRPr lang="fa-IR" dirty="0" smtClean="0"/>
          </a:p>
          <a:p>
            <a:pPr algn="just"/>
            <a:r>
              <a:rPr lang="fa-IR" dirty="0" smtClean="0"/>
              <a:t>1.تجربه </a:t>
            </a:r>
            <a:r>
              <a:rPr lang="fa-IR" dirty="0"/>
              <a:t>ای که ما بعدها از آن تعبیر می </a:t>
            </a:r>
            <a:r>
              <a:rPr lang="fa-IR" dirty="0" smtClean="0"/>
              <a:t>کنیم به </a:t>
            </a:r>
            <a:r>
              <a:rPr lang="fa-IR" dirty="0"/>
              <a:t>تجربه دینی پیدا می کند </a:t>
            </a:r>
            <a:endParaRPr lang="fa-IR" dirty="0" smtClean="0"/>
          </a:p>
          <a:p>
            <a:pPr algn="just"/>
            <a:r>
              <a:rPr lang="fa-IR" dirty="0" smtClean="0"/>
              <a:t>2.به </a:t>
            </a:r>
            <a:r>
              <a:rPr lang="fa-IR" dirty="0"/>
              <a:t>این تجربه دینی خودش بها می دهد بی اعتنایی نمی کند </a:t>
            </a:r>
            <a:endParaRPr lang="fa-IR" dirty="0" smtClean="0"/>
          </a:p>
          <a:p>
            <a:pPr algn="just"/>
            <a:r>
              <a:rPr lang="fa-IR" dirty="0" smtClean="0"/>
              <a:t> 3.بعد </a:t>
            </a:r>
            <a:r>
              <a:rPr lang="fa-IR" dirty="0"/>
              <a:t>این تجربه دینی خودش را با مخاطبان خودش درمیان می گذارد. </a:t>
            </a:r>
            <a:endParaRPr lang="fa-IR" dirty="0" smtClean="0"/>
          </a:p>
          <a:p>
            <a:pPr algn="just"/>
            <a:r>
              <a:rPr lang="fa-IR" dirty="0" smtClean="0"/>
              <a:t>این </a:t>
            </a:r>
            <a:r>
              <a:rPr lang="fa-IR" dirty="0"/>
              <a:t>سه مورد، دین تاریخی را پدید می آورند</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اگر کسی تجربه دینی ای به معنای وسیع این کلمه پیدا کرد و به این تجربه دینی هم بی اعتنا نبود، يعني این تجربه دینی برايش یک امر مهم تلقی شود و پس از آن این تجربه دینی را به صورت های مختلفی با مخاطبان خود درمیان بگذارد، به محض این که این فرایند سه مرحله ای انجام بگیرد، یك دین تاریخی پديد مي آيد</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dirty="0"/>
              <a:t>در </a:t>
            </a:r>
            <a:r>
              <a:rPr lang="fa-IR" b="1" dirty="0" smtClean="0"/>
              <a:t>دين­پژوهي </a:t>
            </a:r>
            <a:r>
              <a:rPr lang="fa-IR" b="1" dirty="0"/>
              <a:t>و </a:t>
            </a:r>
            <a:r>
              <a:rPr lang="fa-IR" b="1" i="1" dirty="0"/>
              <a:t>مطالعات علمی</a:t>
            </a:r>
            <a:r>
              <a:rPr lang="fa-IR" b="1" dirty="0"/>
              <a:t> دین، و در میان دست کم </a:t>
            </a:r>
            <a:r>
              <a:rPr lang="fa-IR" b="1" dirty="0" smtClean="0"/>
              <a:t>7 </a:t>
            </a:r>
            <a:r>
              <a:rPr lang="fa-IR" b="1" dirty="0"/>
              <a:t>شاخة شمرده شده برای آن، مي‌توان به اهمیت درجة اول سه </a:t>
            </a:r>
            <a:r>
              <a:rPr lang="fa-IR" b="1" dirty="0" smtClean="0"/>
              <a:t>شاخه زیر</a:t>
            </a:r>
            <a:r>
              <a:rPr lang="fa-IR" b="1" dirty="0" smtClean="0"/>
              <a:t>، </a:t>
            </a:r>
            <a:r>
              <a:rPr lang="fa-IR" b="1" dirty="0"/>
              <a:t>توجه بیشتری داشت</a:t>
            </a:r>
            <a:r>
              <a:rPr lang="fa-IR" b="1" dirty="0" smtClean="0"/>
              <a:t>:</a:t>
            </a:r>
          </a:p>
          <a:p>
            <a:pPr algn="just"/>
            <a:r>
              <a:rPr lang="fa-IR" b="1" dirty="0" smtClean="0"/>
              <a:t> </a:t>
            </a:r>
            <a:r>
              <a:rPr lang="fa-IR" b="1" dirty="0"/>
              <a:t>فلسفة دین، </a:t>
            </a:r>
            <a:endParaRPr lang="fa-IR" b="1" dirty="0" smtClean="0"/>
          </a:p>
          <a:p>
            <a:pPr algn="just"/>
            <a:r>
              <a:rPr lang="fa-IR" b="1" dirty="0" smtClean="0"/>
              <a:t>جامعه </a:t>
            </a:r>
            <a:r>
              <a:rPr lang="fa-IR" b="1" dirty="0"/>
              <a:t>شناسی دین </a:t>
            </a:r>
            <a:endParaRPr lang="fa-IR" b="1" dirty="0" smtClean="0"/>
          </a:p>
          <a:p>
            <a:pPr algn="just"/>
            <a:r>
              <a:rPr lang="fa-IR" b="1" dirty="0" smtClean="0"/>
              <a:t> </a:t>
            </a:r>
            <a:r>
              <a:rPr lang="fa-IR" b="1" dirty="0"/>
              <a:t>روانشناسی دین</a:t>
            </a:r>
            <a:endParaRPr lang="fa-I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اولین بحث در روانشناسی دین این است كه </a:t>
            </a:r>
            <a:r>
              <a:rPr lang="en-US" dirty="0" smtClean="0"/>
              <a:t>:</a:t>
            </a:r>
            <a:endParaRPr lang="fa-IR" dirty="0" smtClean="0"/>
          </a:p>
          <a:p>
            <a:pPr algn="just"/>
            <a:r>
              <a:rPr lang="fa-IR" dirty="0" smtClean="0"/>
              <a:t>عوامل </a:t>
            </a:r>
            <a:r>
              <a:rPr lang="fa-IR" dirty="0"/>
              <a:t>روانی موثر در تجربه دینی بنیانگذار دین كدام </a:t>
            </a:r>
            <a:r>
              <a:rPr lang="fa-IR" dirty="0" smtClean="0"/>
              <a:t>اند؟</a:t>
            </a:r>
          </a:p>
          <a:p>
            <a:pPr algn="just"/>
            <a:r>
              <a:rPr lang="fa-IR" dirty="0" smtClean="0"/>
              <a:t> </a:t>
            </a:r>
            <a:r>
              <a:rPr lang="fa-IR" dirty="0"/>
              <a:t>چرا این بنیانگذار، این تجربه دینی را داشته و غالب ما آدمیان در طول تاریخ از این تجربه ها بی بهره ایم؟ </a:t>
            </a:r>
            <a:endParaRPr lang="fa-IR" dirty="0" smtClean="0"/>
          </a:p>
          <a:p>
            <a:pPr algn="just"/>
            <a:r>
              <a:rPr lang="fa-IR" dirty="0" smtClean="0"/>
              <a:t>اولین </a:t>
            </a:r>
            <a:r>
              <a:rPr lang="fa-IR" dirty="0"/>
              <a:t>بحث روانشناسی دین،بررسی عوامل روانی موثر در وقوع یا کیفیت وقوع یا نوع وقوع تجربه دینی است.</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t>
            </a:r>
            <a:r>
              <a:rPr lang="fa-IR" dirty="0"/>
              <a:t>دسته دوم مسائل</a:t>
            </a:r>
          </a:p>
        </p:txBody>
      </p:sp>
      <p:sp>
        <p:nvSpPr>
          <p:cNvPr id="3" name="Content Placeholder 2"/>
          <p:cNvSpPr>
            <a:spLocks noGrp="1"/>
          </p:cNvSpPr>
          <p:nvPr>
            <p:ph idx="1"/>
          </p:nvPr>
        </p:nvSpPr>
        <p:spPr/>
        <p:txBody>
          <a:bodyPr/>
          <a:lstStyle/>
          <a:p>
            <a:pPr algn="just"/>
            <a:r>
              <a:rPr lang="en-US" dirty="0"/>
              <a:t> </a:t>
            </a:r>
            <a:r>
              <a:rPr lang="fa-IR" dirty="0"/>
              <a:t>دسته دوم مسائل روانشناسی دین، </a:t>
            </a:r>
            <a:r>
              <a:rPr lang="fa-IR" b="1" dirty="0"/>
              <a:t>عوامل روانی اقبال به دین است</a:t>
            </a:r>
            <a:r>
              <a:rPr lang="fa-IR" dirty="0"/>
              <a:t>. حالا بنیانگذار دین به علت دست به دست هم دادن یک سلسله امور، تجربه دینی پیدا کرد و این تجربه دینی را مهم گرفت و این تجربه دینی مهم گرفته را با مخاطبان خود درمیان نهاد. چرا مخاطبان از این به بعد به سخن این شخص بها می دهند  و </a:t>
            </a:r>
            <a:r>
              <a:rPr lang="fa-IR" dirty="0" smtClean="0"/>
              <a:t>پیروان </a:t>
            </a:r>
            <a:r>
              <a:rPr lang="fa-IR" dirty="0"/>
              <a:t>پیدا می کند؟</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پیرو پیدا کردن یک </a:t>
            </a:r>
            <a:r>
              <a:rPr lang="fa-IR" dirty="0" smtClean="0"/>
              <a:t>دین، </a:t>
            </a:r>
            <a:r>
              <a:rPr lang="fa-IR" dirty="0"/>
              <a:t>مسلما يك سري علل و عوامل روانی دارد. می تواند علل و عوامل غیر روانی هم داشته باشد، کما اینکه علل و عوامل اجتماعی ، اقتصادی-اجتماعی و سیاسی- اقتصادی و ...  هم موثرند. اما آن چه كه روانشناسی دین بدان می پردازد علل و عوامل روانی این اقبال به دین است</a:t>
            </a:r>
            <a:r>
              <a:rPr lang="en-US" dirty="0"/>
              <a:t>.</a:t>
            </a:r>
            <a:br>
              <a:rPr lang="en-US" dirty="0"/>
            </a:br>
            <a:r>
              <a:rPr lang="en-US" dirty="0"/>
              <a:t/>
            </a:r>
            <a:br>
              <a:rPr lang="en-US" dirty="0"/>
            </a:br>
            <a:r>
              <a:rPr lang="en-US" b="1" dirty="0"/>
              <a:t> </a:t>
            </a:r>
            <a:r>
              <a:rPr lang="fa-IR" b="1" dirty="0" smtClean="0"/>
              <a:t>چه </a:t>
            </a:r>
            <a:r>
              <a:rPr lang="fa-IR" b="1" dirty="0"/>
              <a:t>علل و عواملی باید دست به دست هم بدهند که کسی "پیرو </a:t>
            </a:r>
            <a:r>
              <a:rPr lang="fa-IR" b="1" u="sng" dirty="0"/>
              <a:t>یک دین </a:t>
            </a:r>
            <a:r>
              <a:rPr lang="fa-IR" b="1" dirty="0"/>
              <a:t>بشود یا </a:t>
            </a:r>
            <a:r>
              <a:rPr lang="fa-IR" b="1" u="sng" dirty="0"/>
              <a:t>پیرو دین </a:t>
            </a:r>
            <a:r>
              <a:rPr lang="fa-IR" b="1" dirty="0"/>
              <a:t>بشود". </a:t>
            </a:r>
            <a:endParaRPr lang="fa-I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smtClean="0"/>
              <a:t>این </a:t>
            </a:r>
            <a:r>
              <a:rPr lang="fa-IR" dirty="0"/>
              <a:t>مباحث دسته دوم در درون خودشان به دو دسته فرعی قابل تقسیم اند: </a:t>
            </a:r>
            <a:endParaRPr lang="fa-IR" dirty="0" smtClean="0"/>
          </a:p>
          <a:p>
            <a:pPr algn="just"/>
            <a:r>
              <a:rPr lang="fa-IR" b="1" dirty="0" smtClean="0"/>
              <a:t>1.یکی </a:t>
            </a:r>
            <a:r>
              <a:rPr lang="fa-IR" b="1" dirty="0"/>
              <a:t>علل و عوامل روانی موثر در اقبال به دین به طور کلی </a:t>
            </a:r>
            <a:endParaRPr lang="fa-IR" b="1" dirty="0" smtClean="0"/>
          </a:p>
          <a:p>
            <a:pPr algn="just"/>
            <a:r>
              <a:rPr lang="fa-IR" dirty="0" smtClean="0"/>
              <a:t> 2.</a:t>
            </a:r>
            <a:r>
              <a:rPr lang="fa-IR" b="1" dirty="0" smtClean="0"/>
              <a:t>ديگري </a:t>
            </a:r>
            <a:r>
              <a:rPr lang="fa-IR" b="1" dirty="0"/>
              <a:t>علل و عوامل روانی موثر در اقبال به یک دین خاص</a:t>
            </a:r>
            <a:r>
              <a:rPr lang="fa-IR" dirty="0"/>
              <a:t>. </a:t>
            </a:r>
            <a:endParaRPr lang="fa-IR" dirty="0" smtClean="0"/>
          </a:p>
          <a:p>
            <a:pPr algn="just"/>
            <a:r>
              <a:rPr lang="fa-IR" dirty="0" smtClean="0"/>
              <a:t>0زماني </a:t>
            </a:r>
            <a:r>
              <a:rPr lang="fa-IR" dirty="0"/>
              <a:t>بحث بر سر این است که چرا از شش میلیارد انسان روی زمین مثلا نزدیک به پنج میلیارد و نهصد میلیون متدین اند؟ </a:t>
            </a:r>
            <a:endParaRPr lang="fa-IR" dirty="0" smtClean="0"/>
          </a:p>
          <a:p>
            <a:pPr algn="just"/>
            <a:r>
              <a:rPr lang="fa-IR" dirty="0" smtClean="0"/>
              <a:t> </a:t>
            </a:r>
            <a:r>
              <a:rPr lang="fa-IR" dirty="0"/>
              <a:t>زماني بحث بر سر این که در میان این پنج میلیارد و نهصد میلیون چرا این تعداد مسیحی اند نه مسلمان و آن تعداد مسلمان اند نه بودایی؟ و آن تعداد بودایی اند و نه یهودی؟ اینجا هم علل و عوامل روانی می تواند موثر باشد.</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مبحث </a:t>
            </a:r>
            <a:r>
              <a:rPr lang="fa-IR" dirty="0" smtClean="0"/>
              <a:t>سوم</a:t>
            </a:r>
            <a:endParaRPr lang="fa-IR" dirty="0"/>
          </a:p>
        </p:txBody>
      </p:sp>
      <p:sp>
        <p:nvSpPr>
          <p:cNvPr id="3" name="Content Placeholder 2"/>
          <p:cNvSpPr>
            <a:spLocks noGrp="1"/>
          </p:cNvSpPr>
          <p:nvPr>
            <p:ph idx="1"/>
          </p:nvPr>
        </p:nvSpPr>
        <p:spPr/>
        <p:txBody>
          <a:bodyPr>
            <a:normAutofit fontScale="92500" lnSpcReduction="10000"/>
          </a:bodyPr>
          <a:lstStyle/>
          <a:p>
            <a:pPr algn="just"/>
            <a:r>
              <a:rPr lang="fa-IR" dirty="0"/>
              <a:t>مبحث سوم </a:t>
            </a:r>
            <a:r>
              <a:rPr lang="fa-IR" b="1" dirty="0"/>
              <a:t>عوامل روانی </a:t>
            </a:r>
            <a:r>
              <a:rPr lang="fa-IR" b="1" dirty="0" smtClean="0"/>
              <a:t>مو</a:t>
            </a:r>
            <a:r>
              <a:rPr lang="en-US" b="1" dirty="0" smtClean="0"/>
              <a:t> </a:t>
            </a:r>
            <a:r>
              <a:rPr lang="fa-IR" b="1" dirty="0" smtClean="0"/>
              <a:t>ثر در کیفیت دینداری </a:t>
            </a:r>
            <a:r>
              <a:rPr lang="fa-IR" dirty="0" smtClean="0"/>
              <a:t>است.</a:t>
            </a:r>
          </a:p>
          <a:p>
            <a:pPr algn="just"/>
            <a:r>
              <a:rPr lang="fa-IR" dirty="0" smtClean="0"/>
              <a:t> </a:t>
            </a:r>
            <a:r>
              <a:rPr lang="fa-IR" dirty="0"/>
              <a:t>همه کسانی که مسلمان می شوند، نوع مسلمانی شان مثل هم نیست. حدود یک میلیارد و نیم انسان می گويند ما مسلمان ایم. اما شما در نظر بگیرید مسلمانی یک عارف مثل شمس تبریزی یا مولانا را با مسلمانی طالبان و بن لادن و مسلمانی یک فقیهی که در قم نشسته و مسلمانی یک متفکری که دارد از منظر درد و رنج به مسلمانی نگاه می کند. این ها همگي می گويند ما مسلمانیم. ولی نحوه دینداری شان متفاوت است </a:t>
            </a:r>
            <a:r>
              <a:rPr lang="fa-IR" dirty="0" smtClean="0"/>
              <a:t>.</a:t>
            </a:r>
          </a:p>
          <a:p>
            <a:pPr algn="just"/>
            <a:r>
              <a:rPr lang="fa-IR" dirty="0" smtClean="0"/>
              <a:t> </a:t>
            </a:r>
            <a:r>
              <a:rPr lang="fa-IR" dirty="0"/>
              <a:t>به تعبیر دیگری که </a:t>
            </a:r>
            <a:r>
              <a:rPr lang="fa-IR" b="1" dirty="0"/>
              <a:t>خانم کابو– روانشناس دین معروف </a:t>
            </a:r>
            <a:r>
              <a:rPr lang="fa-IR" dirty="0"/>
              <a:t>– می گويد؛ </a:t>
            </a:r>
            <a:r>
              <a:rPr lang="fa-IR" b="1" dirty="0"/>
              <a:t>دین مثل آب است، ولی این آب بسته به این که در ظرفی با چه شکل هندسی و با چه رنگی ریخته شود به صورت های مختلف جلوه می کند</a:t>
            </a:r>
            <a:r>
              <a:rPr lang="en-US" b="1" dirty="0"/>
              <a:t>.</a:t>
            </a:r>
            <a:br>
              <a:rPr lang="en-US" b="1" dirty="0"/>
            </a:br>
            <a:r>
              <a:rPr lang="en-US" dirty="0"/>
              <a:t/>
            </a:r>
            <a:br>
              <a:rPr lang="en-US" dirty="0"/>
            </a:br>
            <a:endParaRPr lang="fa-I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en-US" dirty="0"/>
              <a:t> </a:t>
            </a:r>
            <a:r>
              <a:rPr lang="fa-IR" dirty="0"/>
              <a:t>نباید فکر کنیم همه کسانی که شهادتین را می گويند و مسلمان می شوند، به محض آن که مسلمان شدند به دلیل این که قرآن و حدیث نبوی شان واحد است، دقیقا بعد از این مثل هم زندگی می کنند. </a:t>
            </a:r>
            <a:r>
              <a:rPr lang="fa-IR" b="1" dirty="0"/>
              <a:t>الی ماشاءالله تفاوت وجود دارد.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dirty="0" smtClean="0"/>
              <a:t>با اینکه پیروان هر دین و مذهبی نظراً معتقدند که کل دین و مذهب شان را قبول دارند اما </a:t>
            </a:r>
            <a:r>
              <a:rPr lang="fa-IR" b="1" u="sng" dirty="0" smtClean="0"/>
              <a:t>در مقام عمل برای هرکسی یک بخش از دین  اجرایی می شود ، بخشهایی مورد غفلت یا تغافل واقع می شوند</a:t>
            </a:r>
            <a:r>
              <a:rPr lang="fa-IR" b="1" dirty="0" smtClean="0"/>
              <a:t>، چرا ؟ </a:t>
            </a:r>
            <a:r>
              <a:rPr lang="fa-IR" dirty="0" smtClean="0"/>
              <a:t>یعنی، چرا کسانی به قرآن نگاه می کنند و آیات جهاد آن خیلی مورد توجه شان قرار می گیرد</a:t>
            </a:r>
            <a:r>
              <a:rPr lang="fa-IR" dirty="0" smtClean="0"/>
              <a:t>؟ یکی </a:t>
            </a:r>
            <a:r>
              <a:rPr lang="fa-IR" dirty="0" smtClean="0"/>
              <a:t>هم به قرآن نگاه می کند و آیات وجودی قرآن برایش مهم می شود. آیه " لقد جئتمونا فرادی کما خلقناکم اول مره " برای او بزرگ می شود. </a:t>
            </a:r>
            <a:r>
              <a:rPr lang="fa-IR" dirty="0" smtClean="0"/>
              <a:t>حال آنکه می </a:t>
            </a:r>
            <a:r>
              <a:rPr lang="fa-IR" dirty="0" smtClean="0"/>
              <a:t>توانست بگوید </a:t>
            </a:r>
            <a:r>
              <a:rPr lang="en-US" dirty="0" smtClean="0"/>
              <a:t>"</a:t>
            </a:r>
            <a:r>
              <a:rPr lang="fa-IR" dirty="0" smtClean="0"/>
              <a:t>جاهدوا فی سبیل الله باموالهم و انفسهم" چرا این برایش جذاب می شود؟ هر کسی در مواجهه با قرآن، بخشهایی از قرآن برایش بزرگ و بخشهایی دیگر مورد غفلت یا تغافل واقع می شود.</a:t>
            </a:r>
          </a:p>
          <a:p>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گاهی هم واقعا تغافل می ورزد. چرا؟ چرا ده تا آدم سر در این کتاب فرو می کنند اما یکی می شود تروریست، یکی عارف، یکی فقیه ظاهربین ،یکی آدم سوسیالیست مشرب و یکی آدمی که فقط به فکر انسان ها و درد و رنج انسان هاست .آیا کتاب ها برای هرکسی متفاوت از دیگری نوشته شده اند؟ یک کتاب واحد، یک مجموعه </a:t>
            </a:r>
            <a:r>
              <a:rPr lang="fa-IR" dirty="0" smtClean="0"/>
              <a:t>ایمانی،اما </a:t>
            </a:r>
            <a:r>
              <a:rPr lang="fa-IR" b="1" dirty="0"/>
              <a:t>چرا در این ایمان واحد و سنت متراکم واحد افراد مختلفی ظهور می کنند ؟پس در کیفیت دینداری یک شخص هم علل روانی وجود دارد</a:t>
            </a:r>
            <a:r>
              <a:rPr lang="en-US" b="1" dirty="0"/>
              <a:t>. </a:t>
            </a:r>
            <a:r>
              <a:rPr lang="fa-IR" b="1" dirty="0"/>
              <a:t>همه مسلمان ها مثل هم دینداری نمی کنند، کما اینکه همه بوداییان هم مثل هم دینداری نمی کنند</a:t>
            </a:r>
            <a:r>
              <a:rPr lang="fa-IR" dirty="0"/>
              <a: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بحث چهارم</a:t>
            </a:r>
          </a:p>
        </p:txBody>
      </p:sp>
      <p:sp>
        <p:nvSpPr>
          <p:cNvPr id="3" name="Content Placeholder 2"/>
          <p:cNvSpPr>
            <a:spLocks noGrp="1"/>
          </p:cNvSpPr>
          <p:nvPr>
            <p:ph idx="1"/>
          </p:nvPr>
        </p:nvSpPr>
        <p:spPr/>
        <p:txBody>
          <a:bodyPr/>
          <a:lstStyle/>
          <a:p>
            <a:pPr algn="justLow"/>
            <a:r>
              <a:rPr lang="fa-IR" dirty="0"/>
              <a:t>بحث چهارم: </a:t>
            </a:r>
            <a:r>
              <a:rPr lang="fa-IR" b="1" dirty="0"/>
              <a:t>آثار دینداری در روان آدمی</a:t>
            </a:r>
            <a:r>
              <a:rPr lang="fa-IR" dirty="0" smtClean="0"/>
              <a:t>.</a:t>
            </a:r>
          </a:p>
          <a:p>
            <a:pPr algn="justLow"/>
            <a:r>
              <a:rPr lang="fa-IR" dirty="0" smtClean="0"/>
              <a:t> </a:t>
            </a:r>
            <a:r>
              <a:rPr lang="fa-IR" dirty="0"/>
              <a:t>این غیر از بحث های قبلی است. اگر دقت کنید در فقره یک ، دو و سه تاثیر روان بر دین مد نظر بود، در این جا به عکس، آثار دینداری در روان آدمی مد نظر است.آیا آدم متدین با غیر متدین و آدم بی تفاوت </a:t>
            </a:r>
            <a:r>
              <a:rPr lang="fa-IR" dirty="0" smtClean="0"/>
              <a:t>نسبت </a:t>
            </a:r>
            <a:r>
              <a:rPr lang="fa-IR" dirty="0"/>
              <a:t>به دین </a:t>
            </a:r>
            <a:r>
              <a:rPr lang="fa-IR" dirty="0" smtClean="0"/>
              <a:t>دار </a:t>
            </a:r>
            <a:r>
              <a:rPr lang="fa-IR" dirty="0"/>
              <a:t>درونشان با هم فرق نمی کنند؟ آیا دینداری آثار روانی مشابه بر افراد می گذارد؟</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20000"/>
          </a:bodyPr>
          <a:lstStyle/>
          <a:p>
            <a:pPr algn="justLow"/>
            <a:r>
              <a:rPr lang="fa-IR" dirty="0"/>
              <a:t>شک نیست که دینداری آثار مثبت و منفی دارد</a:t>
            </a:r>
            <a:r>
              <a:rPr lang="en-US" dirty="0"/>
              <a:t>. </a:t>
            </a:r>
            <a:r>
              <a:rPr lang="fa-IR" dirty="0"/>
              <a:t>کسانی گفته اند دینداری در آدمیان آثار روانی دارد. آدمیان را متعصب،اهل جزم و جمود،اهل پیشداوری،اهل بی مدارایی و یا خودشیفتگی می کند.کیست که منکر این بشود که </a:t>
            </a:r>
            <a:r>
              <a:rPr lang="fa-IR" b="1" dirty="0"/>
              <a:t>بسیاری از دینداران به جهت این که دیندارند متعصبند، به جهت اینکه دیندارند اهل جزم و جمودند،به جهت اینکه دیندارند پیشداوری دارند، به جهت اینکه دیندارند خودشیفته اند و به جهت اینکه دیندارند بی مدارا اند. این ها آثار روانی دینداری ست</a:t>
            </a:r>
            <a:r>
              <a:rPr lang="fa-IR" b="1" dirty="0" smtClean="0"/>
              <a:t>.</a:t>
            </a:r>
          </a:p>
          <a:p>
            <a:pPr algn="just"/>
            <a:r>
              <a:rPr lang="fa-IR" dirty="0" smtClean="0"/>
              <a:t> </a:t>
            </a:r>
            <a:r>
              <a:rPr lang="fa-IR" dirty="0"/>
              <a:t>از طرف دیگر آثار روانی مثبتی هم برای دینداری گفته اند. </a:t>
            </a:r>
            <a:r>
              <a:rPr lang="fa-IR" dirty="0" smtClean="0"/>
              <a:t>کسانی </a:t>
            </a:r>
            <a:r>
              <a:rPr lang="fa-IR" dirty="0"/>
              <a:t>که دیندارند آرامشی دارند که بی دینان ندارند. </a:t>
            </a:r>
            <a:r>
              <a:rPr lang="fa-IR" dirty="0" smtClean="0"/>
              <a:t>امیدواری </a:t>
            </a:r>
            <a:r>
              <a:rPr lang="fa-IR" dirty="0"/>
              <a:t>ای که در دینداران هست یا خوشبینی که در دینداران </a:t>
            </a:r>
            <a:r>
              <a:rPr lang="fa-IR" dirty="0" smtClean="0"/>
              <a:t>هست در </a:t>
            </a:r>
            <a:r>
              <a:rPr lang="fa-IR" dirty="0"/>
              <a:t>بی دینان </a:t>
            </a:r>
            <a:r>
              <a:rPr lang="fa-IR" dirty="0" smtClean="0"/>
              <a:t>نیست.</a:t>
            </a:r>
            <a:r>
              <a:rPr lang="fa-IR" dirty="0" smtClean="0"/>
              <a:t> </a:t>
            </a:r>
            <a:r>
              <a:rPr lang="fa-IR" dirty="0" smtClean="0"/>
              <a:t>رضایت </a:t>
            </a:r>
            <a:r>
              <a:rPr lang="fa-IR" dirty="0"/>
              <a:t>باطنی دینداران در غیر دینداران نیست و </a:t>
            </a:r>
            <a:r>
              <a:rPr lang="fa-IR" dirty="0" smtClean="0"/>
              <a:t> </a:t>
            </a:r>
            <a:r>
              <a:rPr lang="fa-IR" dirty="0"/>
              <a:t>قدردانی از هستی، که در دینداران وجود دارد در بی دینان </a:t>
            </a:r>
            <a:r>
              <a:rPr lang="fa-IR" dirty="0" smtClean="0"/>
              <a:t>وجود ندارد </a:t>
            </a:r>
            <a:r>
              <a:rPr lang="en-US" dirty="0"/>
              <a:t/>
            </a:r>
            <a:br>
              <a:rPr lang="en-US" dirty="0"/>
            </a:br>
            <a:endParaRPr lang="fa-I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b="1" dirty="0"/>
              <a:t>. برخي اساتيد روانشناسي و دين‌پژوهي که تعلقات ديني دارند،‌ بر اين باورند که ميان روانشناسي و دين هيچ سنخيتي نيست،‌و بنابراين </a:t>
            </a:r>
            <a:endParaRPr lang="fa-IR" b="1" dirty="0" smtClean="0"/>
          </a:p>
          <a:p>
            <a:pPr algn="just"/>
            <a:r>
              <a:rPr lang="fa-IR" b="1" dirty="0" smtClean="0"/>
              <a:t>اولاً</a:t>
            </a:r>
            <a:r>
              <a:rPr lang="fa-IR" b="1" dirty="0"/>
              <a:t>، تلفيق اين دو با عنوان روانشناسي </a:t>
            </a:r>
            <a:r>
              <a:rPr lang="fa-IR" b="1" dirty="0" smtClean="0"/>
              <a:t>دين،‌ هم </a:t>
            </a:r>
            <a:r>
              <a:rPr lang="fa-IR" b="1" dirty="0"/>
              <a:t>براي دين خطرزاست و هم اينکه اعتبار </a:t>
            </a:r>
            <a:r>
              <a:rPr lang="fa-IR" b="1" dirty="0" smtClean="0"/>
              <a:t>روانشناسي را </a:t>
            </a:r>
            <a:r>
              <a:rPr lang="fa-IR" b="1" dirty="0"/>
              <a:t>دچار لطمه مي‌سازد؛ </a:t>
            </a:r>
            <a:endParaRPr lang="fa-IR" b="1" dirty="0" smtClean="0"/>
          </a:p>
          <a:p>
            <a:pPr algn="just"/>
            <a:r>
              <a:rPr lang="fa-IR" b="1" dirty="0" smtClean="0"/>
              <a:t>ثانيا</a:t>
            </a:r>
            <a:r>
              <a:rPr lang="fa-IR" b="1" dirty="0"/>
              <a:t>، رويکرد روانشناسانه در دين‌پژوهي، يا همان روانشناسي دين و يا روانشناسي ناظر بر اديان متعدد، چيزي جز آسيب براي دين و دينداري ندارد.  در نتيجه، بايد اجازه داد دين و روانشناسي،‌هر دو کار خود را بکنند و پاي خود را به حريم يکديگر دراز ننمايند.  </a:t>
            </a:r>
            <a:endParaRPr lang="en-US" dirty="0"/>
          </a:p>
          <a:p>
            <a:pPr algn="just"/>
            <a:endParaRPr lang="fa-I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مبحث پنجم </a:t>
            </a:r>
          </a:p>
        </p:txBody>
      </p:sp>
      <p:sp>
        <p:nvSpPr>
          <p:cNvPr id="3" name="Content Placeholder 2"/>
          <p:cNvSpPr>
            <a:spLocks noGrp="1"/>
          </p:cNvSpPr>
          <p:nvPr>
            <p:ph idx="1"/>
          </p:nvPr>
        </p:nvSpPr>
        <p:spPr/>
        <p:txBody>
          <a:bodyPr>
            <a:normAutofit/>
          </a:bodyPr>
          <a:lstStyle/>
          <a:p>
            <a:pPr algn="justLow"/>
            <a:r>
              <a:rPr lang="fa-IR" dirty="0"/>
              <a:t>مبحث پنجم را این گونه طرح می کنیم که؛برای سنجش هرچیزی،سنجه </a:t>
            </a:r>
            <a:r>
              <a:rPr lang="fa-IR" dirty="0" smtClean="0"/>
              <a:t>ومعیاری </a:t>
            </a:r>
            <a:r>
              <a:rPr lang="fa-IR" dirty="0"/>
              <a:t>باید داشته باشیم</a:t>
            </a:r>
            <a:r>
              <a:rPr lang="fa-IR" dirty="0" smtClean="0"/>
              <a:t>.</a:t>
            </a:r>
          </a:p>
          <a:p>
            <a:pPr algn="justLow"/>
            <a:r>
              <a:rPr lang="fa-IR" dirty="0" smtClean="0"/>
              <a:t>معیار دینداری چیست؟ اگر افرادی در باب این که دین دارند یا بی دینند بین خودشان اختلاف افتاد،یا ناظری در باب دیندار بودن یا بی دین بودن افرادی شک کرد، چه ترازویی،چه میزانی و چه محک و معیاری برای تمییز دینداران از بی دینان وجود دارد؟</a:t>
            </a:r>
            <a:endParaRPr lang="fa-IR"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en-US" dirty="0"/>
              <a:t> </a:t>
            </a:r>
            <a:r>
              <a:rPr lang="fa-IR" dirty="0" smtClean="0"/>
              <a:t>ممکن </a:t>
            </a:r>
            <a:r>
              <a:rPr lang="fa-IR" dirty="0"/>
              <a:t>است شما بگویید که ببینید این ها چقدر مبادی به آداب دینی اند،مثلا نمازشان را به جا می آوردند؟ ماه رمضان روزه می گیرند؟ مستطیع اگر شدند حج می </a:t>
            </a:r>
            <a:r>
              <a:rPr lang="fa-IR" dirty="0" smtClean="0"/>
              <a:t>روند؟ </a:t>
            </a:r>
            <a:r>
              <a:rPr lang="fa-IR" dirty="0"/>
              <a:t>و امثال آن</a:t>
            </a:r>
            <a:r>
              <a:rPr lang="en-US" dirty="0"/>
              <a:t>. </a:t>
            </a:r>
            <a:r>
              <a:rPr lang="fa-IR" b="1" dirty="0"/>
              <a:t>این معیارها معیارهایی است که گویا دینداری را یک رفتار بیرونی می بیند.</a:t>
            </a:r>
            <a:r>
              <a:rPr lang="fa-IR" dirty="0"/>
              <a:t> </a:t>
            </a:r>
            <a:endParaRPr lang="fa-IR" dirty="0" smtClean="0"/>
          </a:p>
          <a:p>
            <a:pPr algn="just"/>
            <a:r>
              <a:rPr lang="fa-IR" dirty="0" smtClean="0"/>
              <a:t>کسانی </a:t>
            </a:r>
            <a:r>
              <a:rPr lang="fa-IR" dirty="0"/>
              <a:t>هم موارد دیگری بیان می کنند. </a:t>
            </a:r>
            <a:endParaRPr lang="fa-IR" dirty="0" smtClean="0"/>
          </a:p>
          <a:p>
            <a:pPr algn="just"/>
            <a:r>
              <a:rPr lang="fa-IR" dirty="0" smtClean="0"/>
              <a:t>اما </a:t>
            </a:r>
            <a:r>
              <a:rPr lang="fa-IR" dirty="0"/>
              <a:t>یک جواب هم این است که برای دینداری فقط </a:t>
            </a:r>
            <a:r>
              <a:rPr lang="fa-IR" dirty="0" smtClean="0"/>
              <a:t>معیارهای </a:t>
            </a:r>
            <a:r>
              <a:rPr lang="fa-IR" dirty="0"/>
              <a:t>روانشناسی وجود دارد. و این بحث پنجم روانشناسی دین است</a:t>
            </a:r>
            <a:r>
              <a:rPr lang="en-US" dirty="0"/>
              <a:t>.</a:t>
            </a:r>
            <a:br>
              <a:rPr lang="en-US" dirty="0"/>
            </a:br>
            <a:endParaRPr lang="fa-I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pPr algn="just"/>
            <a:r>
              <a:rPr lang="fa-IR" dirty="0"/>
              <a:t>آیا شخصی که تمام آداب مناسک و شعاﺋر دینی را انجام می دهد ولی همیشه مضطرب است،دیندار است یا دیندار نیست؟ </a:t>
            </a:r>
            <a:endParaRPr lang="fa-IR" dirty="0" smtClean="0"/>
          </a:p>
          <a:p>
            <a:pPr algn="just"/>
            <a:r>
              <a:rPr lang="fa-IR" dirty="0" smtClean="0"/>
              <a:t>ممکن </a:t>
            </a:r>
            <a:r>
              <a:rPr lang="fa-IR" dirty="0"/>
              <a:t>است کسی بگوید که چون مناسک و شعاﺋر دینی را انجام می دهد حتما دیندار است ولو از آرامش هیچ بهره ای نبرده باشد </a:t>
            </a:r>
            <a:endParaRPr lang="fa-IR" dirty="0" smtClean="0"/>
          </a:p>
          <a:p>
            <a:pPr algn="just"/>
            <a:r>
              <a:rPr lang="fa-IR" dirty="0" smtClean="0"/>
              <a:t>و </a:t>
            </a:r>
            <a:r>
              <a:rPr lang="fa-IR" dirty="0"/>
              <a:t>کسی هم بگوید نه، اتفاقا </a:t>
            </a:r>
            <a:r>
              <a:rPr lang="fa-IR" dirty="0" smtClean="0"/>
              <a:t>معیاردینداری </a:t>
            </a:r>
            <a:r>
              <a:rPr lang="fa-IR" dirty="0"/>
              <a:t>میزان آرامشی است که ما داریم،بنابراین به میزان آرامش،شادی درونی،امیدواری درونی و رضایت باطنی که داریم، به میزان احساس معنایی که در زندگی می کنیم و به میزانی که احساس می کنیم زندگی ارزش زیستن دارد دینداریم. </a:t>
            </a:r>
            <a:endParaRPr lang="fa-IR" dirty="0" smtClean="0"/>
          </a:p>
          <a:p>
            <a:pPr algn="just"/>
            <a:r>
              <a:rPr lang="fa-IR" dirty="0" smtClean="0"/>
              <a:t>یعنی </a:t>
            </a:r>
            <a:r>
              <a:rPr lang="fa-IR" b="1" dirty="0" smtClean="0"/>
              <a:t>معیار </a:t>
            </a:r>
            <a:r>
              <a:rPr lang="fa-IR" b="1" dirty="0"/>
              <a:t>های درونی  مهم اند</a:t>
            </a:r>
            <a:r>
              <a:rPr lang="en-US" dirty="0"/>
              <a:t>.</a:t>
            </a:r>
            <a:br>
              <a:rPr lang="en-US" dirty="0"/>
            </a:br>
            <a:r>
              <a:rPr lang="en-US" dirty="0"/>
              <a:t/>
            </a:r>
            <a:br>
              <a:rPr lang="en-US" dirty="0"/>
            </a:br>
            <a:endParaRPr lang="fa-I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Low"/>
            <a:r>
              <a:rPr lang="fa-IR" dirty="0"/>
              <a:t>در </a:t>
            </a:r>
            <a:r>
              <a:rPr lang="fa-IR" dirty="0" smtClean="0"/>
              <a:t>باب معیارهای </a:t>
            </a:r>
            <a:r>
              <a:rPr lang="fa-IR" dirty="0"/>
              <a:t>دینی سه  دیدگاه بزرگ وجود دارد ،که یک دیدگاه آن دیدگاهی ست که در روانشناسی محل بحث قرار می گیرد</a:t>
            </a:r>
            <a:r>
              <a:rPr lang="fa-IR" dirty="0" smtClean="0"/>
              <a:t>.:</a:t>
            </a:r>
          </a:p>
          <a:p>
            <a:pPr algn="justLow"/>
            <a:r>
              <a:rPr lang="fa-IR" dirty="0" smtClean="0"/>
              <a:t> </a:t>
            </a:r>
            <a:r>
              <a:rPr lang="fa-IR" dirty="0"/>
              <a:t>بعضی گفته اند </a:t>
            </a:r>
            <a:r>
              <a:rPr lang="fa-IR" dirty="0" smtClean="0"/>
              <a:t>معیار </a:t>
            </a:r>
            <a:r>
              <a:rPr lang="fa-IR" dirty="0"/>
              <a:t>های دینی در واقع به یک سلسله باورها بستگی دارد</a:t>
            </a:r>
            <a:r>
              <a:rPr lang="fa-IR" dirty="0" smtClean="0"/>
              <a:t>.</a:t>
            </a:r>
          </a:p>
          <a:p>
            <a:pPr algn="justLow"/>
            <a:r>
              <a:rPr lang="fa-IR" dirty="0" smtClean="0"/>
              <a:t> </a:t>
            </a:r>
            <a:r>
              <a:rPr lang="fa-IR" dirty="0"/>
              <a:t>بعضی گفته اند به یک سلسله رفتارهای بیرونی </a:t>
            </a:r>
            <a:endParaRPr lang="fa-IR" dirty="0" smtClean="0"/>
          </a:p>
          <a:p>
            <a:pPr algn="justLow"/>
            <a:r>
              <a:rPr lang="fa-IR" dirty="0" smtClean="0"/>
              <a:t> </a:t>
            </a:r>
            <a:r>
              <a:rPr lang="fa-IR" dirty="0"/>
              <a:t>بعضی گفته اند به یک سلسله احساسات، عواطف ، هیجانات ، نیازها و خواسته های درونی بستگی دارد. </a:t>
            </a:r>
            <a:endParaRPr lang="fa-IR" dirty="0" smtClean="0"/>
          </a:p>
          <a:p>
            <a:pPr algn="justLow"/>
            <a:r>
              <a:rPr lang="fa-IR" dirty="0" smtClean="0"/>
              <a:t>این </a:t>
            </a:r>
            <a:r>
              <a:rPr lang="fa-IR" dirty="0"/>
              <a:t>شاخه سوم شاخه ای ست که در روانشناسی دین محل بحث است.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pPr algn="justLow"/>
            <a:r>
              <a:rPr lang="fa-IR" dirty="0"/>
              <a:t>هر بحثی در روانشناسی دین به یکی از این پنج بحث برمی گردد: </a:t>
            </a:r>
            <a:endParaRPr lang="fa-IR" dirty="0" smtClean="0"/>
          </a:p>
          <a:p>
            <a:pPr algn="justLow"/>
            <a:r>
              <a:rPr lang="fa-IR" dirty="0" smtClean="0"/>
              <a:t>1</a:t>
            </a:r>
            <a:r>
              <a:rPr lang="fa-IR" dirty="0"/>
              <a:t>. عوامل روانی موثر در پیدایش یک دین تاریخی </a:t>
            </a:r>
            <a:r>
              <a:rPr lang="fa-IR" dirty="0" smtClean="0"/>
              <a:t>،</a:t>
            </a:r>
          </a:p>
          <a:p>
            <a:pPr algn="justLow"/>
            <a:r>
              <a:rPr lang="fa-IR" dirty="0" smtClean="0"/>
              <a:t>2.عوامل </a:t>
            </a:r>
            <a:r>
              <a:rPr lang="fa-IR" dirty="0"/>
              <a:t>روانی موثر در اقبال به یک دین، </a:t>
            </a:r>
            <a:endParaRPr lang="fa-IR" dirty="0" smtClean="0"/>
          </a:p>
          <a:p>
            <a:pPr algn="justLow"/>
            <a:r>
              <a:rPr lang="fa-IR" dirty="0" smtClean="0"/>
              <a:t>3</a:t>
            </a:r>
            <a:r>
              <a:rPr lang="fa-IR" dirty="0"/>
              <a:t>. عوامل روانی موثر در کیفیت دینداری افراد، </a:t>
            </a:r>
            <a:endParaRPr lang="fa-IR" dirty="0" smtClean="0"/>
          </a:p>
          <a:p>
            <a:pPr algn="justLow"/>
            <a:r>
              <a:rPr lang="fa-IR" dirty="0" smtClean="0"/>
              <a:t>4</a:t>
            </a:r>
            <a:r>
              <a:rPr lang="fa-IR" dirty="0"/>
              <a:t>. عوامل موثر دین در روان آدمی؛ این که دین با روان آدمی چه می کند؟ روان آدمی </a:t>
            </a:r>
            <a:r>
              <a:rPr lang="fa-IR" dirty="0" smtClean="0"/>
              <a:t>را </a:t>
            </a:r>
            <a:r>
              <a:rPr lang="fa-IR" dirty="0"/>
              <a:t>به چه سوهایی می برد و از چه سوهایی باز می گرداند، </a:t>
            </a:r>
            <a:endParaRPr lang="fa-IR" dirty="0" smtClean="0"/>
          </a:p>
          <a:p>
            <a:pPr algn="justLow"/>
            <a:r>
              <a:rPr lang="fa-IR" dirty="0" smtClean="0"/>
              <a:t> </a:t>
            </a:r>
            <a:r>
              <a:rPr lang="fa-IR" dirty="0"/>
              <a:t>5. </a:t>
            </a:r>
            <a:r>
              <a:rPr lang="fa-IR" dirty="0" smtClean="0"/>
              <a:t>معیار </a:t>
            </a:r>
            <a:r>
              <a:rPr lang="fa-IR" dirty="0"/>
              <a:t>های روانشناختی که به وسیله ی آن ها میزان متدین بودن افراد را بتوان سنجید</a:t>
            </a:r>
            <a:r>
              <a:rPr lang="en-US" dirty="0"/>
              <a:t>.</a:t>
            </a:r>
            <a:br>
              <a:rPr lang="en-US" dirty="0"/>
            </a:br>
            <a:endParaRPr lang="fa-I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en-US" dirty="0"/>
              <a:t> </a:t>
            </a:r>
            <a:r>
              <a:rPr lang="fa-IR" dirty="0"/>
              <a:t>در کتاب ولف به همه مباحث به یکسان پرداخته نشده </a:t>
            </a:r>
            <a:endParaRPr lang="fa-IR" dirty="0" smtClean="0"/>
          </a:p>
          <a:p>
            <a:r>
              <a:rPr lang="fa-IR" dirty="0" smtClean="0"/>
              <a:t>مباحث اول</a:t>
            </a:r>
            <a:r>
              <a:rPr lang="fa-IR" dirty="0"/>
              <a:t>، دوم و چهارم بیشتر محل بحث </a:t>
            </a:r>
            <a:r>
              <a:rPr lang="fa-IR" dirty="0" smtClean="0"/>
              <a:t>اند</a:t>
            </a:r>
          </a:p>
          <a:p>
            <a:r>
              <a:rPr lang="fa-IR" dirty="0" smtClean="0"/>
              <a:t>مباحث سوم </a:t>
            </a:r>
            <a:r>
              <a:rPr lang="fa-IR" dirty="0"/>
              <a:t>و پنجم کمتر</a:t>
            </a:r>
            <a:r>
              <a:rPr lang="en-US" dirty="0"/>
              <a:t>.</a:t>
            </a:r>
            <a:br>
              <a:rPr lang="en-US" dirty="0"/>
            </a:br>
            <a:endParaRPr lang="fa-I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a:t>پيوند و رابطه روانشناسي دين را با ساير شاخه‌هاي دين‌پژوهي </a:t>
            </a:r>
          </a:p>
        </p:txBody>
      </p:sp>
      <p:sp>
        <p:nvSpPr>
          <p:cNvPr id="3" name="Subtitle 2"/>
          <p:cNvSpPr>
            <a:spLocks noGrp="1"/>
          </p:cNvSpPr>
          <p:nvPr>
            <p:ph type="subTitle" idx="1"/>
          </p:nvPr>
        </p:nvSpPr>
        <p:spPr/>
        <p:txBody>
          <a:bodyPr/>
          <a:lstStyle/>
          <a:p>
            <a:endParaRPr lang="fa-I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20000"/>
          </a:bodyPr>
          <a:lstStyle/>
          <a:p>
            <a:pPr algn="justLow"/>
            <a:r>
              <a:rPr lang="fa-IR" dirty="0"/>
              <a:t>روانشناسي دين با ساير رشته‌هاي دين‌پژوهي چه ربط و نسبتي </a:t>
            </a:r>
            <a:r>
              <a:rPr lang="fa-IR" dirty="0" smtClean="0"/>
              <a:t>دارد؟ </a:t>
            </a:r>
            <a:r>
              <a:rPr lang="fa-IR" dirty="0"/>
              <a:t>اگر ما شاخه‌هاي دين‌پژوهي را همان هفت شاخة </a:t>
            </a:r>
            <a:r>
              <a:rPr lang="fa-IR" dirty="0" smtClean="0"/>
              <a:t>در نظربگيريم </a:t>
            </a:r>
            <a:r>
              <a:rPr lang="fa-IR" dirty="0" smtClean="0"/>
              <a:t>بايد </a:t>
            </a:r>
            <a:r>
              <a:rPr lang="fa-IR" dirty="0"/>
              <a:t>گفت كه در ميان شاخه‌هاي هفتگانه، كه يكي از آنها روانشناسي دين است، روانشناسي دين با شش شاخه ديگر ارتباط يكساني ندارد. بلكه بيشترين پيوند را </a:t>
            </a:r>
            <a:r>
              <a:rPr lang="fa-IR" dirty="0" smtClean="0"/>
              <a:t>؛</a:t>
            </a:r>
          </a:p>
          <a:p>
            <a:pPr algn="justLow"/>
            <a:r>
              <a:rPr lang="fa-IR" dirty="0" smtClean="0"/>
              <a:t>اول </a:t>
            </a:r>
            <a:r>
              <a:rPr lang="fa-IR" dirty="0"/>
              <a:t>با جامعه‌شناسي دين دارد. </a:t>
            </a:r>
            <a:endParaRPr lang="fa-IR" dirty="0" smtClean="0"/>
          </a:p>
          <a:p>
            <a:pPr algn="justLow"/>
            <a:r>
              <a:rPr lang="fa-IR" dirty="0" smtClean="0"/>
              <a:t>در </a:t>
            </a:r>
            <a:r>
              <a:rPr lang="fa-IR" dirty="0"/>
              <a:t>رتبه دوم با فلسفه دين، </a:t>
            </a:r>
            <a:endParaRPr lang="fa-IR" dirty="0" smtClean="0"/>
          </a:p>
          <a:p>
            <a:pPr algn="justLow"/>
            <a:r>
              <a:rPr lang="fa-IR" dirty="0" smtClean="0"/>
              <a:t>در </a:t>
            </a:r>
            <a:r>
              <a:rPr lang="fa-IR" dirty="0"/>
              <a:t>رتبه سوم با دين‌شناسي </a:t>
            </a:r>
            <a:r>
              <a:rPr lang="fa-IR" dirty="0" smtClean="0"/>
              <a:t>تطبیقی،</a:t>
            </a:r>
          </a:p>
          <a:p>
            <a:pPr algn="justLow"/>
            <a:r>
              <a:rPr lang="fa-IR" dirty="0" smtClean="0"/>
              <a:t> </a:t>
            </a:r>
            <a:r>
              <a:rPr lang="fa-IR" dirty="0"/>
              <a:t>در رتبه چهارم با الهيات، </a:t>
            </a:r>
            <a:endParaRPr lang="fa-IR" dirty="0" smtClean="0"/>
          </a:p>
          <a:p>
            <a:pPr algn="justLow"/>
            <a:r>
              <a:rPr lang="fa-IR" dirty="0" smtClean="0"/>
              <a:t>در </a:t>
            </a:r>
            <a:r>
              <a:rPr lang="fa-IR" dirty="0"/>
              <a:t>رتبه پنجم با تاريخ </a:t>
            </a:r>
            <a:r>
              <a:rPr lang="fa-IR" dirty="0" smtClean="0"/>
              <a:t>اديان</a:t>
            </a:r>
          </a:p>
          <a:p>
            <a:pPr algn="justLow"/>
            <a:r>
              <a:rPr lang="fa-IR" dirty="0" smtClean="0"/>
              <a:t>در </a:t>
            </a:r>
            <a:r>
              <a:rPr lang="fa-IR" dirty="0"/>
              <a:t>آخرين رتبه با انسان‌شناسي ارتباط دارد؛ البته انسان‌شناسي به معناي آنتروپولوژي،‌و نه ساينس آو من، دارد. </a:t>
            </a:r>
            <a:endParaRPr lang="fa-IR" dirty="0" smtClean="0"/>
          </a:p>
          <a:p>
            <a:pPr algn="justLow"/>
            <a:r>
              <a:rPr lang="fa-IR" dirty="0" smtClean="0"/>
              <a:t>بنابراين </a:t>
            </a:r>
            <a:r>
              <a:rPr lang="fa-IR" dirty="0"/>
              <a:t>اگر بخواهيم اين رشته موفق باشد بايد به قدر ضرورت از بقيه علوم دين‌پژوهي هم استفاده بكنيم، البته به قدر ضرورت و نه به يك </a:t>
            </a:r>
            <a:r>
              <a:rPr lang="fa-IR" dirty="0" smtClean="0"/>
              <a:t>اندازه.</a:t>
            </a:r>
            <a:endParaRPr lang="fa-I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نكته بعدي اينكه روانشناسي دين، چون مضاف‌اليه آن دين است با شاخه‌هاي دين‌پژوهي ارتباط پيدا مي‌كند ولي چون مضاف آن روانشناسي است، از آن حيث كه شاخه‌اي </a:t>
            </a:r>
            <a:r>
              <a:rPr lang="fa-IR" dirty="0" smtClean="0"/>
              <a:t>از روان‌شناسي است </a:t>
            </a:r>
            <a:r>
              <a:rPr lang="fa-IR" dirty="0"/>
              <a:t>با علوم ديگري هم ارتباط پيدا مي‌كند كه آن علوم، ديگر علوم دين‌پژوهانه نيستند. اگر بخواهيم روانشناسي </a:t>
            </a:r>
            <a:r>
              <a:rPr lang="fa-IR" dirty="0" smtClean="0"/>
              <a:t>دين </a:t>
            </a:r>
            <a:r>
              <a:rPr lang="fa-IR" dirty="0"/>
              <a:t>موفقي در حوزة پژوهش و آموزش را داشته باشيم</a:t>
            </a:r>
            <a:r>
              <a:rPr lang="fa-IR" dirty="0" smtClean="0"/>
              <a:t>، </a:t>
            </a:r>
            <a:r>
              <a:rPr lang="fa-IR" dirty="0"/>
              <a:t>بايد </a:t>
            </a:r>
            <a:r>
              <a:rPr lang="fa-IR" dirty="0" smtClean="0"/>
              <a:t>برخي </a:t>
            </a:r>
            <a:r>
              <a:rPr lang="fa-IR" dirty="0"/>
              <a:t>علوم مرتبط را نيز دانست و در آنها به فحص و بحث پرداخت.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10000"/>
          </a:bodyPr>
          <a:lstStyle/>
          <a:p>
            <a:pPr algn="just"/>
            <a:r>
              <a:rPr lang="fa-IR" dirty="0"/>
              <a:t>مهمترين آنها </a:t>
            </a:r>
            <a:r>
              <a:rPr lang="fa-IR" dirty="0" smtClean="0"/>
              <a:t>؛</a:t>
            </a:r>
          </a:p>
          <a:p>
            <a:pPr algn="just"/>
            <a:r>
              <a:rPr lang="fa-IR" dirty="0" smtClean="0"/>
              <a:t> دردرجه </a:t>
            </a:r>
            <a:r>
              <a:rPr lang="fa-IR" dirty="0"/>
              <a:t>اول، </a:t>
            </a:r>
            <a:r>
              <a:rPr lang="fa-IR" dirty="0" smtClean="0"/>
              <a:t>فلسفه </a:t>
            </a:r>
            <a:r>
              <a:rPr lang="fa-IR" dirty="0"/>
              <a:t>ذهن است، </a:t>
            </a:r>
            <a:endParaRPr lang="fa-IR" dirty="0" smtClean="0"/>
          </a:p>
          <a:p>
            <a:pPr algn="just"/>
            <a:r>
              <a:rPr lang="fa-IR" dirty="0" smtClean="0"/>
              <a:t>پس </a:t>
            </a:r>
            <a:r>
              <a:rPr lang="fa-IR" dirty="0"/>
              <a:t>از آن فلسفة عمل </a:t>
            </a:r>
            <a:endParaRPr lang="fa-IR" dirty="0" smtClean="0"/>
          </a:p>
          <a:p>
            <a:pPr algn="just"/>
            <a:r>
              <a:rPr lang="fa-IR" dirty="0" smtClean="0"/>
              <a:t> </a:t>
            </a:r>
            <a:r>
              <a:rPr lang="fa-IR" dirty="0"/>
              <a:t>پس از اين دو، به روانشناسي فلسفي (فيلاسوفيکال سايکولوژي) احتياج داريم كه روان‌شناسي فلسفي به يك تعبير مباني نظري روانشناسي تجربي را فراهم مي‌آورد. </a:t>
            </a:r>
            <a:endParaRPr lang="en-US" dirty="0"/>
          </a:p>
          <a:p>
            <a:pPr algn="just"/>
            <a:r>
              <a:rPr lang="fa-IR" dirty="0"/>
              <a:t>چهارمين مورد </a:t>
            </a:r>
            <a:r>
              <a:rPr lang="fa-IR" dirty="0" smtClean="0"/>
              <a:t>فلسفه اخلاق است، </a:t>
            </a:r>
            <a:r>
              <a:rPr lang="fa-IR" dirty="0"/>
              <a:t>بسياري از مباحث فلسفه اخلاق، مخصوصاً دو شاخه آن: يكي اخلاق توصيفي و يكي اخلاق هنجاري، با روانشناسي دين نسبت دارند. </a:t>
            </a:r>
            <a:endParaRPr lang="en-US" dirty="0"/>
          </a:p>
          <a:p>
            <a:pPr algn="just"/>
            <a:r>
              <a:rPr lang="fa-IR" dirty="0"/>
              <a:t>علم مهم بعدي، جامعه‌شناسي است. </a:t>
            </a:r>
            <a:endParaRPr lang="en-US" dirty="0"/>
          </a:p>
          <a:p>
            <a:pPr algn="just"/>
            <a:r>
              <a:rPr lang="fa-IR" dirty="0"/>
              <a:t> </a:t>
            </a:r>
            <a:endParaRPr lang="en-US" dirty="0"/>
          </a:p>
          <a:p>
            <a:pPr algn="just"/>
            <a:endParaRPr lang="fa-I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اولاً بنا نيست از هر رشتة علمي، دين دربيايد</a:t>
            </a:r>
            <a:r>
              <a:rPr lang="fa-IR" dirty="0" smtClean="0"/>
              <a:t>،</a:t>
            </a:r>
          </a:p>
          <a:p>
            <a:pPr algn="just"/>
            <a:r>
              <a:rPr lang="fa-IR" dirty="0" smtClean="0"/>
              <a:t> </a:t>
            </a:r>
            <a:r>
              <a:rPr lang="fa-IR" dirty="0"/>
              <a:t>ثانياً همان روانشناساني كه كار خودشان را مي‌كردند، آهسته‌آهسته با تخصصي‌شدن روانشناسي، به شاخه‌هاي مختلفي كشيده شدند كه يك شاخه آن نيز ميل به روانشناسي دين پيدا کرده است. </a:t>
            </a:r>
            <a:endParaRPr lang="fa-IR" dirty="0" smtClean="0"/>
          </a:p>
          <a:p>
            <a:pPr algn="just"/>
            <a:r>
              <a:rPr lang="fa-IR" dirty="0" smtClean="0"/>
              <a:t>تقسيم </a:t>
            </a:r>
            <a:r>
              <a:rPr lang="fa-IR" dirty="0"/>
              <a:t>كار علمي اقتضا مي‌كند كه همه كساني كه در روانشناسي كار مي‌كنند در يك بخش آن كار نكنند</a:t>
            </a:r>
            <a:r>
              <a:rPr lang="fa-IR" dirty="0" smtClean="0"/>
              <a:t>، يكي </a:t>
            </a:r>
            <a:r>
              <a:rPr lang="fa-IR" dirty="0"/>
              <a:t>از بخشهاي روانشناسي </a:t>
            </a:r>
            <a:r>
              <a:rPr lang="fa-IR" dirty="0" smtClean="0"/>
              <a:t>كه </a:t>
            </a:r>
            <a:r>
              <a:rPr lang="fa-IR" dirty="0"/>
              <a:t>كساني را مشغول و مجذوب كرده است، روانشناسي دين است. </a:t>
            </a:r>
            <a:endParaRPr lang="fa-IR"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كسي كه در روان‌شناسي دين كار مي‌كند، در شاخه‌هاي روان‌شناسي هم بايد كار بكند. </a:t>
            </a:r>
            <a:endParaRPr lang="fa-IR" dirty="0" smtClean="0"/>
          </a:p>
          <a:p>
            <a:pPr algn="just"/>
            <a:r>
              <a:rPr lang="fa-IR" dirty="0" smtClean="0"/>
              <a:t> </a:t>
            </a:r>
            <a:r>
              <a:rPr lang="fa-IR" dirty="0"/>
              <a:t>در شاخه‌هاي مختلف روان‌شناسي، چند شاخة آن بيشترين ارتباط را با روان‌شناسي دين دارند. </a:t>
            </a:r>
            <a:endParaRPr lang="fa-IR" dirty="0" smtClean="0"/>
          </a:p>
          <a:p>
            <a:pPr algn="just"/>
            <a:r>
              <a:rPr lang="fa-IR" dirty="0" smtClean="0"/>
              <a:t>يكي </a:t>
            </a:r>
            <a:r>
              <a:rPr lang="fa-IR" dirty="0"/>
              <a:t>از آنها روانشناسي </a:t>
            </a:r>
            <a:r>
              <a:rPr lang="fa-IR" dirty="0" smtClean="0"/>
              <a:t>عمومی است</a:t>
            </a:r>
          </a:p>
          <a:p>
            <a:pPr algn="just"/>
            <a:r>
              <a:rPr lang="fa-IR" dirty="0" smtClean="0"/>
              <a:t>ديگري روان‌شناسي رشد است</a:t>
            </a:r>
          </a:p>
          <a:p>
            <a:pPr algn="just"/>
            <a:r>
              <a:rPr lang="fa-IR" dirty="0" smtClean="0"/>
              <a:t>ديگري </a:t>
            </a:r>
            <a:r>
              <a:rPr lang="fa-IR" dirty="0"/>
              <a:t>روان‌شناسي شخصيت است، </a:t>
            </a:r>
            <a:endParaRPr lang="fa-IR" dirty="0" smtClean="0"/>
          </a:p>
          <a:p>
            <a:pPr algn="just"/>
            <a:r>
              <a:rPr lang="fa-IR" dirty="0" smtClean="0"/>
              <a:t>شاخة </a:t>
            </a:r>
            <a:r>
              <a:rPr lang="fa-IR" dirty="0"/>
              <a:t>ديگر، روان‌شناسي باور است كه گاهي از آن به روان‌شناسي ادراك هم تعبير </a:t>
            </a:r>
            <a:r>
              <a:rPr lang="fa-IR" dirty="0" smtClean="0"/>
              <a:t>مي‌شود. </a:t>
            </a:r>
            <a:endParaRPr lang="fa-IR" dirty="0" smtClean="0"/>
          </a:p>
          <a:p>
            <a:pPr algn="just"/>
            <a:endParaRPr lang="en-US" dirty="0"/>
          </a:p>
          <a:p>
            <a:pPr algn="just"/>
            <a:endParaRPr lang="fa-I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يك شاخة‌ ديگري هم است كه </a:t>
            </a:r>
            <a:r>
              <a:rPr lang="fa-IR" dirty="0" smtClean="0"/>
              <a:t>به </a:t>
            </a:r>
            <a:r>
              <a:rPr lang="fa-IR" dirty="0"/>
              <a:t>خاطر ارتباطش با برخي پديده‌هاي دين در اديان مختلف، به آن نيز بايد پرداخت و آن فراروانشناسي (پارا سايکولوژي) است. </a:t>
            </a:r>
            <a:endParaRPr lang="fa-IR" dirty="0" smtClean="0"/>
          </a:p>
          <a:p>
            <a:pPr algn="just"/>
            <a:r>
              <a:rPr lang="fa-IR" b="1" dirty="0" smtClean="0"/>
              <a:t>فراروانشناسي </a:t>
            </a:r>
            <a:r>
              <a:rPr lang="fa-IR" b="1" dirty="0"/>
              <a:t>يعني روان‌شناسي پديده‌هاي خارق‌عادت يا كمياب. </a:t>
            </a:r>
            <a:r>
              <a:rPr lang="fa-IR" dirty="0"/>
              <a:t>مثل تله‌پاتي و دورآگاهي، درون‌بيني، غيب‌بيني، پيش‌آگاهي،‌دورجنباني (سايکوکينتيک) و... يك سري پديده‌هايي ديگر، كه يا كميابند و يا خارق العاده هستند</a:t>
            </a:r>
            <a:r>
              <a:rPr lang="fa-IR" dirty="0" smtClean="0"/>
              <a:t>.</a:t>
            </a:r>
          </a:p>
          <a:p>
            <a:pPr algn="just"/>
            <a:r>
              <a:rPr lang="fa-IR" dirty="0" smtClean="0"/>
              <a:t> </a:t>
            </a:r>
            <a:r>
              <a:rPr lang="fa-IR" b="1" dirty="0"/>
              <a:t>فراروانشناسي حدود 45 شاخه دارد </a:t>
            </a:r>
            <a:r>
              <a:rPr lang="fa-IR" dirty="0"/>
              <a:t>ولي همه آنها به طور يكسان با روان‌شناسي دين ارتباط ندارند </a:t>
            </a:r>
            <a:r>
              <a:rPr lang="fa-IR" dirty="0" smtClean="0"/>
              <a:t>اماخيلي‌ </a:t>
            </a:r>
            <a:r>
              <a:rPr lang="fa-IR" dirty="0"/>
              <a:t>از آنها با روانشناسي دين ارتباط دارند،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smtClean="0"/>
              <a:t>حال فرقی نمی کند که </a:t>
            </a:r>
            <a:r>
              <a:rPr lang="fa-IR" dirty="0"/>
              <a:t>پژوهش در مورد روانشناسيِ بنيانگذاران دين، و </a:t>
            </a:r>
            <a:r>
              <a:rPr lang="fa-IR" dirty="0" smtClean="0"/>
              <a:t>یا درمورد </a:t>
            </a:r>
            <a:r>
              <a:rPr lang="fa-IR" dirty="0"/>
              <a:t>روانشناسي پيروان دين. </a:t>
            </a:r>
            <a:endParaRPr lang="fa-IR" dirty="0" smtClean="0"/>
          </a:p>
          <a:p>
            <a:pPr algn="just"/>
            <a:r>
              <a:rPr lang="fa-IR" dirty="0" smtClean="0"/>
              <a:t>چون </a:t>
            </a:r>
            <a:r>
              <a:rPr lang="fa-IR" dirty="0"/>
              <a:t>روان‌شناسي دين، گاهي روان‌شناسي بنيانگذاران دين است و در آنجاست که مثلاً پيش‌آگاهي، نهان‌بيني و غيب‌بيني اهميت پيدا مي‌كند. </a:t>
            </a:r>
            <a:endParaRPr lang="fa-IR" dirty="0" smtClean="0"/>
          </a:p>
          <a:p>
            <a:pPr algn="just"/>
            <a:r>
              <a:rPr lang="fa-IR" dirty="0" smtClean="0"/>
              <a:t>گاهي </a:t>
            </a:r>
            <a:r>
              <a:rPr lang="fa-IR" dirty="0"/>
              <a:t>نيز مباحث روانشناسي دين در باب روان‌شناسي پيروان ديني است، كه در آنجا نيز شاخه‌هاي ديگري از فراروانشناسي ارتباط پيدا مي‌كنند، مثل فراروان‌شناسي وجد، جذبه و يا خلسه، چون در پيروان دين هم حالتهاي جذبه‌آميز و خلسه‌آميز هم پديد مي‌آيد. </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b="1" dirty="0"/>
              <a:t>: </a:t>
            </a:r>
            <a:r>
              <a:rPr lang="fa-IR" b="1" dirty="0" smtClean="0"/>
              <a:t>بنابراين روانشناس دين،‌به </a:t>
            </a:r>
            <a:r>
              <a:rPr lang="fa-IR" b="1" dirty="0"/>
              <a:t>تناسب موضوع کاري </a:t>
            </a:r>
            <a:r>
              <a:rPr lang="fa-IR" b="1" dirty="0" smtClean="0"/>
              <a:t>،باید به بخشی از </a:t>
            </a:r>
            <a:r>
              <a:rPr lang="fa-IR" b="1" dirty="0"/>
              <a:t>آن‌چيزي که در گذشته </a:t>
            </a:r>
            <a:r>
              <a:rPr lang="fa-IR" b="1" dirty="0" smtClean="0"/>
              <a:t>به آن علوم </a:t>
            </a:r>
            <a:r>
              <a:rPr lang="fa-IR" b="1" dirty="0"/>
              <a:t>غريبه گفته مي‌شد </a:t>
            </a:r>
            <a:r>
              <a:rPr lang="fa-IR" b="1" dirty="0" smtClean="0"/>
              <a:t>آشنايي </a:t>
            </a:r>
            <a:r>
              <a:rPr lang="fa-IR" b="1" dirty="0"/>
              <a:t>داشته </a:t>
            </a:r>
            <a:r>
              <a:rPr lang="fa-IR" b="1" dirty="0" smtClean="0"/>
              <a:t>باشد</a:t>
            </a:r>
            <a:endParaRPr lang="en-US" dirty="0"/>
          </a:p>
          <a:p>
            <a:pPr algn="just"/>
            <a:r>
              <a:rPr lang="fa-IR" dirty="0"/>
              <a:t>البته، بخشي از علوم غريبه. چون وقتي علوم غريبه گفته مي‌شود شامل جفر، رمل، اسطرلاب، علم اعداد، علم حروف و ... است كه اينها امروزه هيچ ربطي به روان‌شناسي دين ندارند.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smtClean="0"/>
              <a:t>ولي </a:t>
            </a:r>
            <a:r>
              <a:rPr lang="fa-IR" dirty="0" smtClean="0"/>
              <a:t>شاخه‌هايي </a:t>
            </a:r>
            <a:r>
              <a:rPr lang="fa-IR" dirty="0" smtClean="0"/>
              <a:t>از آن با روانشناسي دين،‌و به‌ ويژه در بررسی برخي اديان جديد ارتباط مهمي دارد. مثلاً آنچه که امروزه در بسياري از آن چيزي كه در جنبش‌هاي ديني جديد وجود دارد، خلسه است و بحث‌هاي خيلي جدي‌اي در روان‌شناسي دين صورت مي‌گيرد كه چه اتفاقي مي‌افتد كه آدم به هنگام سماع يا در هنگام رقص آييني دستخوش خلسه يا جذبه يا وجد مي‌شود كه تحليل ماهيت اين‌ها، در فراروانشناسي، محل بحث است. </a:t>
            </a:r>
            <a:endParaRPr lang="en-US" dirty="0" smtClean="0"/>
          </a:p>
          <a:p>
            <a:pPr algn="just"/>
            <a:endParaRPr lang="fa-I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smtClean="0"/>
              <a:t>علم دیگری هم </a:t>
            </a:r>
            <a:r>
              <a:rPr lang="fa-IR" dirty="0"/>
              <a:t>است كه براي اينكه محقق از خطرات و آفات تحقيق بركنار بماند بايد در روان‌شناسي دين </a:t>
            </a:r>
            <a:r>
              <a:rPr lang="fa-IR" dirty="0" smtClean="0"/>
              <a:t>آن </a:t>
            </a:r>
            <a:r>
              <a:rPr lang="fa-IR" dirty="0"/>
              <a:t>را بداند. يعني </a:t>
            </a:r>
            <a:r>
              <a:rPr lang="fa-IR" dirty="0" smtClean="0"/>
              <a:t>اين </a:t>
            </a:r>
            <a:r>
              <a:rPr lang="fa-IR" dirty="0"/>
              <a:t>محقق را مصون </a:t>
            </a:r>
            <a:r>
              <a:rPr lang="fa-IR" dirty="0" smtClean="0"/>
              <a:t>مي‌كند </a:t>
            </a:r>
            <a:r>
              <a:rPr lang="fa-IR" dirty="0"/>
              <a:t>از اينكه تحقيقش دچار آفت و عوارض نامطلوب </a:t>
            </a:r>
            <a:r>
              <a:rPr lang="fa-IR" dirty="0" smtClean="0"/>
              <a:t>بشود.که </a:t>
            </a:r>
            <a:r>
              <a:rPr lang="fa-IR" dirty="0" smtClean="0"/>
              <a:t>عبارت است از</a:t>
            </a:r>
            <a:r>
              <a:rPr lang="en-US" dirty="0" smtClean="0"/>
              <a:t>:</a:t>
            </a:r>
            <a:endParaRPr lang="en-US" dirty="0"/>
          </a:p>
          <a:p>
            <a:pPr algn="just"/>
            <a:endParaRPr lang="fa-I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تفكر نقدي</a:t>
            </a:r>
            <a:endParaRPr lang="fa-IR" dirty="0"/>
          </a:p>
        </p:txBody>
      </p:sp>
      <p:sp>
        <p:nvSpPr>
          <p:cNvPr id="3" name="Content Placeholder 2"/>
          <p:cNvSpPr>
            <a:spLocks noGrp="1"/>
          </p:cNvSpPr>
          <p:nvPr>
            <p:ph idx="1"/>
          </p:nvPr>
        </p:nvSpPr>
        <p:spPr/>
        <p:txBody>
          <a:bodyPr>
            <a:normAutofit/>
          </a:bodyPr>
          <a:lstStyle/>
          <a:p>
            <a:pPr algn="just"/>
            <a:r>
              <a:rPr lang="fa-IR" dirty="0"/>
              <a:t>اول نكته اين است كه آن چيزي كه از آن به تفكر نقدي، سنجش‌گرانه‌انديشي (کريتيکال </a:t>
            </a:r>
            <a:r>
              <a:rPr lang="fa-IR" dirty="0" smtClean="0"/>
              <a:t>سينتينگ</a:t>
            </a:r>
            <a:r>
              <a:rPr lang="fa-IR" dirty="0"/>
              <a:t>) تعبير مي‌شود را بايد محقق بداند. </a:t>
            </a:r>
            <a:endParaRPr lang="fa-IR" dirty="0" smtClean="0"/>
          </a:p>
          <a:p>
            <a:pPr algn="just"/>
            <a:r>
              <a:rPr lang="fa-IR" dirty="0" smtClean="0"/>
              <a:t>روان‌شناس </a:t>
            </a:r>
            <a:r>
              <a:rPr lang="fa-IR" dirty="0"/>
              <a:t>دين، در اكثريت قريب به اتفاق موارد، خودش يك تعلق ديني دارد، وقتي تعلق ديني دارد يك مشكل پيدا مي‌کند و آن اين است كه دين خودش را از درون مي‌بيند و اديان ديگر را از بيرون مي‌نگرد. و اينكه كسي دين خودش را از درون ببيند و ديگر اديان را از بيرون، اين شيوه، بي‌طرفي علمي را از بين مي‌برد.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smtClean="0"/>
              <a:t>وقتي ما در تحقيق در روان‌شناسي دين بي‌طرفيم كه يا همة اديان را از جمله دين خودمان، را بتوانيم از بيرون ببينيم و يا همه اديان را و از جمله اديان غير دين خودمان را بتوانيم از درون ببينيم،‌در اين صورت ما مي‌توانستيم بي‌طرف بمانيم. . اما متأسفانه ما اينطور نيستيم و دين خودمان را از درون مي‌بينيم و بقيه اديان را از بيرون می بینیم.</a:t>
            </a:r>
            <a:endParaRPr lang="fa-I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a:t>. </a:t>
            </a:r>
            <a:r>
              <a:rPr lang="fa-IR" dirty="0" smtClean="0"/>
              <a:t>روانشناسان دين </a:t>
            </a:r>
            <a:r>
              <a:rPr lang="fa-IR" dirty="0"/>
              <a:t>يك تمهيداتي انديشيده‌اند که اين بي‌طرفي نقض نشود كه يكي از آنها بحث تفكر نقدي و سنجش‌گرانه‌انديشي است. </a:t>
            </a:r>
            <a:endParaRPr lang="fa-IR" dirty="0" smtClean="0"/>
          </a:p>
          <a:p>
            <a:pPr algn="just"/>
            <a:r>
              <a:rPr lang="fa-IR" dirty="0" smtClean="0"/>
              <a:t>در </a:t>
            </a:r>
            <a:r>
              <a:rPr lang="fa-IR" dirty="0"/>
              <a:t>سنجش‌گرانه‌انديشي ما ياد مي‌گيريم كه بتوانيم در پوست طرف مقابل برويم. يعني با اينكه من مسلمان هستم ولي بتوانم در پوست يك مسيحي بروم در هنگام آيين عشاي رباني؛ و يا اينکه در پوست يك هندو، در موقعي كه در رود گنگ مشغول انجام غسل آييني خودش است. والا اگر من اينطور نباشم، آن را خرافه مي‌بينم؛ ولي اينكه من مي‌روم چوب در حرم يک امامزاده مي‌بوسم، خرافه نمي‌بينم. با اينكه حقيقت هر دوي اين‌ها يك چيزند. اگر ما از بيرون به اين دو نگاه كنيم، اين دو عين هم هستند.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smtClean="0"/>
              <a:t>اينكه شما مي‌رويد دست به ضريح مي‌كشيد و به سر و صورت خودتان مي‌ماليد هيچ فرقي نمي‌كند با اينكه يك هندو در رود گَنگ غسل آييني انجام بدهد يا يك مسيحي در آيين عشاي رباني يك تكه نان در دهان خودش بگذارد. اما ما يکي را جزو خرافات مي شماريم و ديگري را توجيه عقلاني مي‌کنيم؛ جون آن را از بيرون نگاه مي‌کنيم و ديگري را از درون. بنابراين راه چاره اين است که يا بايد همه را از درون نگاه كرد، و يا اينکه همه را از بيرون نگاه کرد.</a:t>
            </a:r>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b="1" dirty="0" smtClean="0"/>
              <a:t>جایگاه </a:t>
            </a:r>
            <a:r>
              <a:rPr lang="fa-IR" b="1" dirty="0"/>
              <a:t>روانشناسی دین در </a:t>
            </a:r>
            <a:r>
              <a:rPr lang="fa-IR" b="1" dirty="0" smtClean="0"/>
              <a:t>جغرافیای دین­پژوهی </a:t>
            </a:r>
            <a:endParaRPr lang="fa-IR" dirty="0"/>
          </a:p>
        </p:txBody>
      </p:sp>
      <p:sp>
        <p:nvSpPr>
          <p:cNvPr id="3" name="Subtitle 2"/>
          <p:cNvSpPr>
            <a:spLocks noGrp="1"/>
          </p:cNvSpPr>
          <p:nvPr>
            <p:ph type="subTitle" idx="1"/>
          </p:nvPr>
        </p:nvSpPr>
        <p:spPr/>
        <p:txBody>
          <a:bodyPr/>
          <a:lstStyle/>
          <a:p>
            <a:endParaRPr lang="fa-I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دقيقاً منظور از تفكر نقدي چيست</a:t>
            </a:r>
            <a:endParaRPr lang="fa-IR" dirty="0"/>
          </a:p>
        </p:txBody>
      </p:sp>
      <p:sp>
        <p:nvSpPr>
          <p:cNvPr id="3" name="Content Placeholder 2"/>
          <p:cNvSpPr>
            <a:spLocks noGrp="1"/>
          </p:cNvSpPr>
          <p:nvPr>
            <p:ph idx="1"/>
          </p:nvPr>
        </p:nvSpPr>
        <p:spPr/>
        <p:txBody>
          <a:bodyPr/>
          <a:lstStyle/>
          <a:p>
            <a:pPr algn="just"/>
            <a:r>
              <a:rPr lang="fa-IR" dirty="0"/>
              <a:t>منظور اين است كه دقيقاً بتوان هر فكري را، هر انديشه‌اي را، هر رسم و هر عملي را، از موضع بي‌طرفي به آن نگاه كرد و نكات قوت و ضعفش را گفت. </a:t>
            </a:r>
            <a:endParaRPr lang="fa-IR" dirty="0" smtClean="0"/>
          </a:p>
          <a:p>
            <a:pPr algn="just"/>
            <a:r>
              <a:rPr lang="fa-IR" dirty="0" smtClean="0"/>
              <a:t>نقد </a:t>
            </a:r>
            <a:r>
              <a:rPr lang="fa-IR" dirty="0"/>
              <a:t>به همين معناست، که البته با انتقاد فرق دارد.</a:t>
            </a:r>
            <a:endParaRPr lang="en-US" dirty="0"/>
          </a:p>
          <a:p>
            <a:pPr algn="just"/>
            <a:endParaRPr lang="fa-I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a:t>روانشناسي </a:t>
            </a:r>
            <a:r>
              <a:rPr lang="fa-IR"/>
              <a:t>دين </a:t>
            </a:r>
            <a:r>
              <a:rPr lang="fa-IR" smtClean="0"/>
              <a:t>يا </a:t>
            </a:r>
            <a:r>
              <a:rPr lang="fa-IR" dirty="0"/>
              <a:t>روانشناسي اديان</a:t>
            </a:r>
          </a:p>
        </p:txBody>
      </p:sp>
      <p:sp>
        <p:nvSpPr>
          <p:cNvPr id="3" name="Subtitle 2"/>
          <p:cNvSpPr>
            <a:spLocks noGrp="1"/>
          </p:cNvSpPr>
          <p:nvPr>
            <p:ph type="subTitle" idx="1"/>
          </p:nvPr>
        </p:nvSpPr>
        <p:spPr/>
        <p:txBody>
          <a:bodyPr/>
          <a:lstStyle/>
          <a:p>
            <a:endParaRPr lang="fa-I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smtClean="0"/>
              <a:t>ابتدا بايد آن بحث اصلي را حل کرد که آيا ما روانشناسي دين داريم و يا روانشناسي اديان؟ </a:t>
            </a:r>
          </a:p>
          <a:p>
            <a:pPr algn="just"/>
            <a:r>
              <a:rPr lang="fa-IR" dirty="0" smtClean="0"/>
              <a:t>اگر شما معتقد باشيد كه اثري كه اديان مختلف بر روي روان آدمي مي‌گذارند مثل هم است، ما با روان‌شناسي دين سروكار داريم. </a:t>
            </a:r>
          </a:p>
          <a:p>
            <a:pPr algn="just"/>
            <a:r>
              <a:rPr lang="fa-IR" dirty="0" smtClean="0"/>
              <a:t> اگر اعتقاد داشته باشيم كه اديان و مذاهب مختلف، اثر واحدي بر روان آدمي ندارند و بلکه اثرمختلفي بر روي روان آدمي مي‌گذارند؛ آن موقع بايد بگوييم روان‌شناسي دين اسلام يا روان‌شناسي دين بودا يا روان‌شناسي دين مسيحيت و.. . در نتيجه ما با روان‌شناسي‌هاي دين سروكار خواهيم داشت و نه با روانشناسي دين.</a:t>
            </a:r>
            <a:endParaRPr lang="en-US" dirty="0" smtClean="0"/>
          </a:p>
          <a:p>
            <a:pPr algn="just"/>
            <a:endParaRPr lang="fa-I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a:bodyPr>
          <a:lstStyle/>
          <a:p>
            <a:pPr algn="just"/>
            <a:r>
              <a:rPr lang="fa-IR" dirty="0" smtClean="0"/>
              <a:t>اين بحث كه ما با روان‌شناسي دين سروكار داريم يا با روان‌شناسي اديان، بحث خيلي مهمي است. اما در هر دو حال، يك نكته وجود دارد و آن اين است كه </a:t>
            </a:r>
            <a:r>
              <a:rPr lang="fa-IR" b="1" dirty="0" smtClean="0"/>
              <a:t>يك سلسله آثاري كه دين بر روي روان آدمي مي‌گذارد، به هرحال مشترك است</a:t>
            </a:r>
            <a:r>
              <a:rPr lang="fa-IR" dirty="0" smtClean="0"/>
              <a:t>. چه دين بودا باشد، چه اسلام باشد، چه دين به نظر ما معتبر يا غيرمعتبر و خرافي؛ يک سلسله ويژگي‌هاي مشترکي اديان درباب تأثيرگذاري بر روان آدمي دارند. اين مشتركات را مي‌توان جزو روان‌شناسي دين به حساب </a:t>
            </a:r>
            <a:r>
              <a:rPr lang="fa-IR" dirty="0" smtClean="0"/>
              <a:t>آورد.</a:t>
            </a:r>
            <a:endParaRPr lang="fa-IR" dirty="0" smtClean="0"/>
          </a:p>
          <a:p>
            <a:pPr algn="just"/>
            <a:r>
              <a:rPr lang="fa-IR" dirty="0" smtClean="0"/>
              <a:t>حالا اگر امور اختصاصي هم وجود داشته باشد، كه مثلاً يك تأثيري اسلام بر روي روان مؤمنان مسلمان بگذارد، كه بودايي‌گري بر روي روان مؤمنان بودايي نمي‌گذارد و بالعكس، آن وقت در آنجا علاوه بر روانشناسي دين که به تأثيرات مشترک اديان مي‌پردازد، به روان‌شناسي اديان هم راه مي‌بريم. </a:t>
            </a:r>
            <a:endParaRPr lang="en-US" dirty="0" smtClean="0"/>
          </a:p>
          <a:p>
            <a:pPr algn="just"/>
            <a:endParaRPr lang="fa-I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20000"/>
          </a:bodyPr>
          <a:lstStyle/>
          <a:p>
            <a:pPr algn="just"/>
            <a:r>
              <a:rPr lang="fa-IR" dirty="0" smtClean="0"/>
              <a:t>در اينجا ما در واقع بايد يك پيش‌فرضي را در نظر بگيريم كه اولاً آيا ما روان‌شناسي دين داريم يا روان‌شناسي اديان. حالا فرض مي‌كنيم كه ما روان‌شناسي اديان داريم. آيا باز هم مي‌توانيم روان‌شناسي دين هم داشته باشيم يا نه. آن وقت در آن صورت، اينكه مي‌توانيم علاوه بر روان‌شناسي اديان، روان‌شناسي دين داشته باشيم يا نه، بستگي به اين دارد كه آيا در ميان تأثيراتي كه اديان بر روي روان آدمي مي‌گذارند، عناصر و مؤلفه‌هاي مشترك هم وجود دارد يا نه؟ اگر وجود داشته باشد آن عناصر و مؤلفه‌هاي مشترك مي‌شوند روان‌شناسي دين و آن عناصر و مؤلفه‌هاي غير مشترك، مي‌شوند روان‌شناسي اديان. </a:t>
            </a:r>
            <a:r>
              <a:rPr lang="fa-IR" dirty="0" smtClean="0"/>
              <a:t>سه </a:t>
            </a:r>
            <a:r>
              <a:rPr lang="fa-IR" dirty="0" smtClean="0"/>
              <a:t>قول در اين قسمت وجود دارد: </a:t>
            </a:r>
          </a:p>
          <a:p>
            <a:pPr algn="just"/>
            <a:r>
              <a:rPr lang="fa-IR" dirty="0" smtClean="0"/>
              <a:t>1. فقط روان‌شناسي دين داريم، </a:t>
            </a:r>
          </a:p>
          <a:p>
            <a:pPr algn="just"/>
            <a:r>
              <a:rPr lang="fa-IR" dirty="0" smtClean="0"/>
              <a:t>2.فقط روان‌شناسي اديان داريم </a:t>
            </a:r>
          </a:p>
          <a:p>
            <a:pPr algn="just"/>
            <a:r>
              <a:rPr lang="fa-IR" dirty="0" smtClean="0"/>
              <a:t>3. ما هم روان‌شناسي دين داريم و هم روان‌شناسي اديان. </a:t>
            </a:r>
          </a:p>
          <a:p>
            <a:pPr algn="just"/>
            <a:r>
              <a:rPr lang="fa-IR" dirty="0" smtClean="0"/>
              <a:t>بنابراين اول كار بايد يكي از اين سه قول را مشخص كنيم. </a:t>
            </a:r>
            <a:endParaRPr lang="en-US" dirty="0" smtClean="0"/>
          </a:p>
          <a:p>
            <a:pPr algn="just"/>
            <a:endParaRPr lang="fa-I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10000"/>
          </a:bodyPr>
          <a:lstStyle/>
          <a:p>
            <a:pPr algn="just"/>
            <a:r>
              <a:rPr lang="fa-IR" dirty="0" smtClean="0"/>
              <a:t>حل اين مسأله در روند كار خيلي تأثيرگذار است. چون </a:t>
            </a:r>
            <a:r>
              <a:rPr lang="fa-IR" b="1" dirty="0" smtClean="0"/>
              <a:t>اگر به </a:t>
            </a:r>
            <a:r>
              <a:rPr lang="fa-IR" b="1" u="sng" dirty="0" smtClean="0"/>
              <a:t>روان‌شناسي دين قائل باشيد، يكي از بخشهاي روان‌شناسي دين تأثير جهان‌نگري ديني بر روان آدميان </a:t>
            </a:r>
            <a:r>
              <a:rPr lang="fa-IR" b="1" dirty="0" smtClean="0"/>
              <a:t>است. و اگر به </a:t>
            </a:r>
            <a:r>
              <a:rPr lang="fa-IR" b="1" u="sng" dirty="0" smtClean="0"/>
              <a:t>روان‌شناسي دين قائل باشيد وقتي مي‌خواهيد تأثير جهان‌نگري ديني بر روان آدمي را بررسي كنيد، بايد به سراغ آن بخشهايي از جهان‌نگري ديني برويد كه در همه اديان مشتركند، و فقط بايد به مشتركات بپردازيد و نه به اختصاصيات</a:t>
            </a:r>
            <a:r>
              <a:rPr lang="fa-IR" dirty="0" smtClean="0"/>
              <a:t>. به عنوان مثال، اگر به روان‌شناسي دين قائل باشيد اصلاً نمي‌توانيد بحث بكنيم كه آموزة انتظار چه اثر رواني را در آدم مي‌گذارد؟ </a:t>
            </a:r>
            <a:r>
              <a:rPr lang="fa-IR" dirty="0" smtClean="0"/>
              <a:t>چون </a:t>
            </a:r>
            <a:r>
              <a:rPr lang="fa-IR" dirty="0" smtClean="0"/>
              <a:t>آموزه انتظار در همه اديان مشترك نيست و قرار است كه شما روان‌شناسي دين بحث كنيد، چون آموزة‌ انتظار و يا ارض موعود در يهوديت، آموزه‌هاي مشترک همة اديان و مذاهب نيستند. حتي از اين بالاتر، از آموزة ايمان هم نمي‌توانيد بحث كنيد چون در آيين بودا و هندو آموزة ايمان وجود ندارد. ايمان اختصاص به همه اديان ندارد، ايمان در اديان شرقي وجود </a:t>
            </a:r>
            <a:r>
              <a:rPr lang="fa-IR" dirty="0" smtClean="0"/>
              <a:t>ندارد </a:t>
            </a:r>
            <a:r>
              <a:rPr lang="fa-IR" dirty="0" smtClean="0"/>
              <a:t>،ايمان </a:t>
            </a:r>
            <a:r>
              <a:rPr lang="fa-IR" dirty="0" smtClean="0"/>
              <a:t>در اديان غربي است که موضوعيت دارد. بنابراين شما در روانشناسي دين نمي‌توانيد از تأثير انتظار ديني و ايمان بر روان آدميان بحث کنيد،‌چون امري مشترک نيست. </a:t>
            </a:r>
            <a:endParaRPr lang="fa-I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20000"/>
          </a:bodyPr>
          <a:lstStyle/>
          <a:p>
            <a:pPr algn="just"/>
            <a:r>
              <a:rPr lang="fa-IR" dirty="0" smtClean="0"/>
              <a:t>بنابراين </a:t>
            </a:r>
            <a:r>
              <a:rPr lang="fa-IR" dirty="0" smtClean="0"/>
              <a:t>فرق اينكه ما چه موضعي را اتخاذ كنيم در اين است كه اگر ما به روان‌شناسي دين قائل باشيم، فقط و فقط از مؤلفه‌هايي از جهان‌نگري دين مي‌توانيم بحث كنيم كه اين مؤلفه‌ها در همه اديان و مذاهب اشتراك داشته باشند، مثلاً در همة اديان و مذاهب زندگي پس از مرگ وجود دارد، حالا چه به صورت تناسخ، معاد و ...؛ پس مي‌توان بحث كرد كه آموزة زندگي پس از مرگ در روان معتقدان به اين آموزه چه آثار مثبت يا منفي‌اي باقي مي‌گذارد. يا آموزة مشترک منشأ داشتن هستي. اما در مورد آموزه‌هاي اختصاصي‌اي كه در بعضي از اديان وجود دارد  نمي‌توان بحث كرد.</a:t>
            </a:r>
          </a:p>
          <a:p>
            <a:pPr algn="just"/>
            <a:r>
              <a:rPr lang="fa-IR" dirty="0" smtClean="0"/>
              <a:t> اما اگر قائل به روانشناسي‌هاي دين و يا روانشناسي اديان باشد، آن‌وقت مي‌توانيد راجع به تأثير جهان‌نگري </a:t>
            </a:r>
            <a:r>
              <a:rPr lang="fa-IR" dirty="0" smtClean="0"/>
              <a:t>بودا بر </a:t>
            </a:r>
            <a:r>
              <a:rPr lang="fa-IR" dirty="0" smtClean="0"/>
              <a:t>روان آدمي بحث کنيد، ولو اينکه آثار در مورد يک مسيحي و ... برجا نمي‌ماند. </a:t>
            </a:r>
            <a:endParaRPr lang="fa-IR" dirty="0" smtClean="0"/>
          </a:p>
          <a:p>
            <a:pPr algn="just"/>
            <a:r>
              <a:rPr lang="fa-IR" dirty="0" smtClean="0"/>
              <a:t>بنابراين </a:t>
            </a:r>
            <a:r>
              <a:rPr lang="fa-IR" dirty="0" smtClean="0"/>
              <a:t>شما بايد مشخص کنيد که ايا </a:t>
            </a:r>
            <a:r>
              <a:rPr lang="fa-IR" dirty="0" smtClean="0"/>
              <a:t>مي‌خواهيدبه </a:t>
            </a:r>
            <a:r>
              <a:rPr lang="fa-IR" dirty="0" smtClean="0"/>
              <a:t>مشترکات اديان و مذاهب بپردازيد، و يا اينکه به مختصاتشان نيز مي‌خواهيد بپردازيد؟ اگر بخواهيد روان‌شناسي دين داشته باشيد فقط بايد به مشتركات بپردازيد و اگر بخواهيد به مختص‌ها هم بپردازيد بايد قائل به اين بشويد كه يك چيزي داريم غير از روان‌شناسي دين به نام روان‌شناسي اديان، در اينجاست که مي‌شود گفت: روانشناسي دين بودا، يا يهود و يا اسلام و ... .</a:t>
            </a:r>
            <a:endParaRPr lang="en-US" dirty="0" smtClean="0"/>
          </a:p>
          <a:p>
            <a:pPr algn="just"/>
            <a:endParaRPr lang="fa-I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smtClean="0"/>
              <a:t>بعضي از كتاب‌ها را كه در مورد روان‌شناسي دين بحث كرده‌اند، مي‌بينیم كه به روان‌شناسي اديان هم پرداخته اند، مثلاً كتاب بسيار معروف روانشناسي دين اسپيلکا،اسپيلکا و همکارانش در واقع به روان‌شناسي اديان مي‌پردازند. بحث مي‌كنند در اين مورد </a:t>
            </a:r>
            <a:r>
              <a:rPr lang="fa-IR" dirty="0" smtClean="0"/>
              <a:t>،رواني </a:t>
            </a:r>
            <a:r>
              <a:rPr lang="fa-IR" dirty="0" smtClean="0"/>
              <a:t>كه دين بودا براي انسان مي‌سازد غير از رواني است كه دين اسلام براي انسان مي‌سازد و غير از رواني است كه دين مسيح مي‌سازد. خوب در اينجا ما با روان‌شناسي اديان سروكار داريم. </a:t>
            </a:r>
            <a:endParaRPr lang="en-US" dirty="0" smtClean="0"/>
          </a:p>
          <a:p>
            <a:pPr algn="just"/>
            <a:r>
              <a:rPr lang="fa-IR" b="1" dirty="0" smtClean="0"/>
              <a:t> </a:t>
            </a:r>
            <a:endParaRPr lang="en-US" dirty="0" smtClean="0"/>
          </a:p>
          <a:p>
            <a:pPr algn="just"/>
            <a:endParaRPr lang="fa-IR"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b="1" dirty="0" smtClean="0"/>
              <a:t>روانشناسی دینی </a:t>
            </a:r>
            <a:endParaRPr lang="fa-IR" dirty="0"/>
          </a:p>
        </p:txBody>
      </p:sp>
      <p:sp>
        <p:nvSpPr>
          <p:cNvPr id="3" name="Subtitle 2"/>
          <p:cNvSpPr>
            <a:spLocks noGrp="1"/>
          </p:cNvSpPr>
          <p:nvPr>
            <p:ph type="subTitle" idx="1"/>
          </p:nvPr>
        </p:nvSpPr>
        <p:spPr/>
        <p:txBody>
          <a:bodyPr/>
          <a:lstStyle/>
          <a:p>
            <a:endParaRPr lang="fa-I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 روانشناسی دینی متفاوت با روانشناسی دین</a:t>
            </a:r>
            <a:endParaRPr lang="fa-IR" dirty="0"/>
          </a:p>
        </p:txBody>
      </p:sp>
      <p:sp>
        <p:nvSpPr>
          <p:cNvPr id="3" name="Content Placeholder 2"/>
          <p:cNvSpPr>
            <a:spLocks noGrp="1"/>
          </p:cNvSpPr>
          <p:nvPr>
            <p:ph idx="1"/>
          </p:nvPr>
        </p:nvSpPr>
        <p:spPr/>
        <p:txBody>
          <a:bodyPr>
            <a:normAutofit lnSpcReduction="10000"/>
          </a:bodyPr>
          <a:lstStyle/>
          <a:p>
            <a:pPr algn="just"/>
            <a:r>
              <a:rPr lang="fa-IR" dirty="0" smtClean="0"/>
              <a:t>روانشناسی دینی کاملا متفاوت است با روانشناسی دین. روانشناسی دینی یک شاخه از علوم دینی است با این مضمون که </a:t>
            </a:r>
            <a:r>
              <a:rPr lang="fa-IR" b="1" u="sng" dirty="0" smtClean="0"/>
              <a:t>دین درباره‌ی روان آدمی چه گفته است. </a:t>
            </a:r>
            <a:r>
              <a:rPr lang="fa-IR" b="1" dirty="0" smtClean="0"/>
              <a:t>همان‌طور که دین درباره‌ی عالم ماورا طبیعت سخن گفته است درباره‌ی عالم طبیعت هم سخن گفته، همانطور که درباره‌ی آینده یعنی زندگی پس از مرگ سخن گفته، درباره‌ی گذشته یعنی زندگی پیش از تولد هم سخن گفته است. درباب زندگی این جهانی هم سخن گفته به همین ترتیب دین درباره‌ی مجردات و اموری که مافوق ماده و مادیات‌اند سخن گفته، درباره‌ی تاریخ، اجتماع، فرد انسانی هم سخن گفته، کم‌وبیش درباره‌ی همه چیز سخن گفته است</a:t>
            </a:r>
            <a:r>
              <a:rPr lang="en-US" b="1" dirty="0" smtClean="0"/>
              <a:t>. </a:t>
            </a:r>
            <a:r>
              <a:rPr lang="fa-IR" dirty="0" smtClean="0"/>
              <a:t>البته ادیان از این جهت با هم تفاوت دارند، اما به هر حال همه‌ی ادیان کم‌وبیش و با اختلاف مراتب درباره‌ی همه چیز جهان سخن گفته‌اند.</a:t>
            </a:r>
            <a:endParaRPr lang="fa-I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روانشناسی دین محل التقای دو سلسله دانش‌هاست: </a:t>
            </a:r>
            <a:endParaRPr lang="fa-IR" dirty="0" smtClean="0"/>
          </a:p>
          <a:p>
            <a:pPr algn="just"/>
            <a:r>
              <a:rPr lang="fa-IR" dirty="0" smtClean="0"/>
              <a:t>یک </a:t>
            </a:r>
            <a:r>
              <a:rPr lang="fa-IR" dirty="0"/>
              <a:t>سلسله دانش‌های </a:t>
            </a:r>
            <a:r>
              <a:rPr lang="fa-IR" dirty="0" smtClean="0"/>
              <a:t>روانشناختی</a:t>
            </a:r>
          </a:p>
          <a:p>
            <a:pPr algn="just"/>
            <a:r>
              <a:rPr lang="fa-IR" dirty="0" smtClean="0"/>
              <a:t>یک </a:t>
            </a:r>
            <a:r>
              <a:rPr lang="fa-IR" dirty="0"/>
              <a:t>سلسله دانش‌های </a:t>
            </a:r>
            <a:r>
              <a:rPr lang="fa-IR" dirty="0" smtClean="0"/>
              <a:t>دین‌پژوهانه</a:t>
            </a:r>
          </a:p>
          <a:p>
            <a:pPr algn="just"/>
            <a:r>
              <a:rPr lang="fa-IR" dirty="0" smtClean="0"/>
              <a:t>روانشناسی </a:t>
            </a:r>
            <a:r>
              <a:rPr lang="fa-IR" dirty="0"/>
              <a:t>دین در منطقه همپوشان این دو دسته دانش‌هاست</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20000"/>
          </a:bodyPr>
          <a:lstStyle/>
          <a:p>
            <a:pPr algn="just"/>
            <a:r>
              <a:rPr lang="fa-IR" dirty="0" smtClean="0"/>
              <a:t>الی ماشاالله می‌شود مسائلی درباره‌ی روان آدمی از منظر ادیان طرح کرد. مثلا می‌شود گفت که اسلام نظرش درباره‌ی روان آدمی این است یا مسیحیت این، و آیین بودا این است.این‌ها روانشناسی دینی است. یعنی روانشناسی که در آن به‌جای اینکه سراغ روانشناسان تجربی يا روانشناسان عرفانی – شهودی برویم و يا روانشناسان تاریخی و يا روانشناسان فلسفی - یعنی فیلسوفا ن ذهن، برویم، آمده‌ایم سراغ خود دین و مذهب ببینیم دین ومذهب درباره‌ی روان آدمی چه می‌گوید. </a:t>
            </a:r>
            <a:endParaRPr lang="fa-IR" dirty="0" smtClean="0"/>
          </a:p>
          <a:p>
            <a:pPr algn="just"/>
            <a:r>
              <a:rPr lang="fa-IR" dirty="0" smtClean="0"/>
              <a:t>می‌توانیم </a:t>
            </a:r>
            <a:r>
              <a:rPr lang="fa-IR" dirty="0" smtClean="0"/>
              <a:t>آنچه را دین و مذهب درباره‌ی روان آدمی می‌گوید با آنچه که عرفان، علوم تجربی روانشناسی و يا علوم فلسفی روانشناختی می‌گویند، مقایسه کنیم</a:t>
            </a:r>
            <a:r>
              <a:rPr lang="en-US" dirty="0" smtClean="0"/>
              <a:t>. </a:t>
            </a:r>
            <a:r>
              <a:rPr lang="fa-IR" dirty="0" smtClean="0"/>
              <a:t>ولی به هر حال این مقایسه را انجام بدهیم یا ندهیم خود اینکه دین هم درباره‌ی روان آدمی چه سخنانی گفته است نفیا و اثباتا، این می‌شود روانشناسی دینی. این شاخه هم همان‌گونه که از اسمش معلوم است اصلا یک علم تجربی نیست و بنابراین اصلا با محل بحث ما هیچ ربطی ندارد. </a:t>
            </a:r>
            <a:endParaRPr lang="fa-IR"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dirty="0" smtClean="0"/>
              <a:t>محل بحث ما در واقع روانشناسی دین است که از شاخه های روانشناسی است که روانشناسی خودش یک علم تجربی است، البته علم تجربی طبیعی نیست بلكه انسانی است. ما با روانشناسی دینی مطلقا کاری نداریم. بلکه درباره‌ی روانشناسی دین حرف می‌زنیم. </a:t>
            </a:r>
            <a:r>
              <a:rPr lang="fa-IR" b="1" dirty="0" smtClean="0"/>
              <a:t>روانشناسی دین یعنی نه آنچه که دین درباره روان آدمی می‌گوید بلکه آنچه که روانشناسان درباره‌ی دین می‌گویند و اینها دو دنیای بسیار دور از هم‌اند</a:t>
            </a:r>
            <a:r>
              <a:rPr lang="fa-IR" dirty="0" smtClean="0"/>
              <a:t>. روانشناسی دینی با تعبیری که شد سخنانی بود که دین درباره‌ی روان آدمی می‌گفت اما روانشناسی دین سخنانی است که روانشناسی درباره‌ی دین می‌گوید، نه دین درباره روان آدمی. </a:t>
            </a:r>
            <a:endParaRPr lang="en-US" dirty="0" smtClean="0"/>
          </a:p>
          <a:p>
            <a:pPr algn="just"/>
            <a:endParaRPr lang="fa-I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مجموعه‌ی همه دانش‌هایی که به‌نحوی از انحا درباره‌ی دین سخن می‌گویند، دین به وجه عام خودش، و دین‌های خاص که از مجموع آن به دانش‌های دینی یا دین پژوهانه تعبیر می‌کنیم، به دو دسته بزرگ قابل تقسیم‌اند: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dirty="0"/>
              <a:t>یک دسته دانش‌های دین پژوهانه‌ای هستند که با حقانیت و صدق یا بطلان و کذب ادیان و مذاهب هیچ کاری ندارند، نه با صدق و کذب و حقانیت و بطلان دین به معنای عامش کاری دارند و نه با صدق و کذب و حقانیت و بطلان دین خاصی کاری دارند. دین را به عنوان یک پدیده درنظر می‌گیرند و مطلقا از حق و باطل دم نمی‌زنند.</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a:bodyPr>
          <a:lstStyle/>
          <a:p>
            <a:pPr algn="just"/>
            <a:r>
              <a:rPr lang="fa-IR" dirty="0"/>
              <a:t>. در قسمت اول یعنی دانش‌هایی که به دین می‌پردازند ولی مطلقا کاری به صدق و کذب و حق و باطل ندارند، لااقل پنج دانش بزرگ بازشناسی شده‌اند: </a:t>
            </a:r>
            <a:endParaRPr lang="fa-IR" dirty="0" smtClean="0"/>
          </a:p>
          <a:p>
            <a:pPr algn="just"/>
            <a:r>
              <a:rPr lang="fa-IR" dirty="0" smtClean="0"/>
              <a:t>1</a:t>
            </a:r>
            <a:r>
              <a:rPr lang="en-US" dirty="0"/>
              <a:t>. </a:t>
            </a:r>
            <a:r>
              <a:rPr lang="fa-IR" dirty="0"/>
              <a:t>روانشناسی </a:t>
            </a:r>
            <a:r>
              <a:rPr lang="fa-IR" dirty="0" smtClean="0"/>
              <a:t>دین</a:t>
            </a:r>
          </a:p>
          <a:p>
            <a:pPr algn="just"/>
            <a:r>
              <a:rPr lang="fa-IR" dirty="0" smtClean="0"/>
              <a:t> 2. </a:t>
            </a:r>
            <a:r>
              <a:rPr lang="fa-IR" dirty="0"/>
              <a:t>جامعه‌شناسی </a:t>
            </a:r>
            <a:r>
              <a:rPr lang="fa-IR" dirty="0" smtClean="0"/>
              <a:t>دین</a:t>
            </a:r>
          </a:p>
          <a:p>
            <a:pPr algn="just"/>
            <a:r>
              <a:rPr lang="fa-IR" dirty="0" smtClean="0"/>
              <a:t> </a:t>
            </a:r>
            <a:r>
              <a:rPr lang="fa-IR" dirty="0"/>
              <a:t>3. دین‌شناسی </a:t>
            </a:r>
            <a:r>
              <a:rPr lang="fa-IR" dirty="0" smtClean="0"/>
              <a:t>تطبیقی</a:t>
            </a:r>
          </a:p>
          <a:p>
            <a:pPr algn="just"/>
            <a:r>
              <a:rPr lang="fa-IR" dirty="0" smtClean="0"/>
              <a:t> </a:t>
            </a:r>
            <a:r>
              <a:rPr lang="fa-IR" dirty="0"/>
              <a:t>4. تاریخ </a:t>
            </a:r>
            <a:r>
              <a:rPr lang="fa-IR" dirty="0" smtClean="0"/>
              <a:t>ادیان</a:t>
            </a:r>
          </a:p>
          <a:p>
            <a:pPr algn="just"/>
            <a:r>
              <a:rPr lang="fa-IR" dirty="0" smtClean="0"/>
              <a:t> </a:t>
            </a:r>
            <a:r>
              <a:rPr lang="fa-IR" dirty="0"/>
              <a:t>5</a:t>
            </a:r>
            <a:r>
              <a:rPr lang="en-US" dirty="0"/>
              <a:t>. </a:t>
            </a:r>
            <a:r>
              <a:rPr lang="fa-IR" dirty="0"/>
              <a:t>پدیدارشناسی دین. </a:t>
            </a:r>
            <a:endParaRPr lang="fa-IR" dirty="0" smtClean="0"/>
          </a:p>
          <a:p>
            <a:pPr algn="just"/>
            <a:r>
              <a:rPr lang="fa-IR" dirty="0" smtClean="0"/>
              <a:t>این </a:t>
            </a:r>
            <a:r>
              <a:rPr lang="fa-IR" dirty="0"/>
              <a:t>پنج شاخه مطلقا کاری به صدق و کذب ندارند. </a:t>
            </a:r>
            <a:endParaRPr lang="en-US" dirty="0"/>
          </a:p>
          <a:p>
            <a:pPr algn="just"/>
            <a:r>
              <a:rPr lang="en-US" dirty="0"/>
              <a:t/>
            </a:r>
            <a:br>
              <a:rPr lang="en-US" dirty="0"/>
            </a:br>
            <a:endParaRPr lang="fa-I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254</TotalTime>
  <Words>4637</Words>
  <Application>Microsoft Office PowerPoint</Application>
  <PresentationFormat>On-screen Show (4:3)</PresentationFormat>
  <Paragraphs>165</Paragraphs>
  <Slides>61</Slides>
  <Notes>0</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Flow</vt:lpstr>
      <vt:lpstr>درروانشناسی دین به دنبال چه هستیم:</vt:lpstr>
      <vt:lpstr>Slide 2</vt:lpstr>
      <vt:lpstr>Slide 3</vt:lpstr>
      <vt:lpstr>Slide 4</vt:lpstr>
      <vt:lpstr>جایگاه روانشناسی دین در جغرافیای دین­پژوهی </vt:lpstr>
      <vt:lpstr>Slide 6</vt:lpstr>
      <vt:lpstr>Slide 7</vt:lpstr>
      <vt:lpstr>Slide 8</vt:lpstr>
      <vt:lpstr>Slide 9</vt:lpstr>
      <vt:lpstr>Slide 10</vt:lpstr>
      <vt:lpstr>Slide 11</vt:lpstr>
      <vt:lpstr>Slide 12</vt:lpstr>
      <vt:lpstr>Slide 13</vt:lpstr>
      <vt:lpstr>Slide 14</vt:lpstr>
      <vt:lpstr>تعريف روانشناسي دين، ماهيت کاري و گستره و جغرافیای آن</vt:lpstr>
      <vt:lpstr>Slide 16</vt:lpstr>
      <vt:lpstr>Slide 17</vt:lpstr>
      <vt:lpstr>مباحث دسته اول</vt:lpstr>
      <vt:lpstr>Slide 19</vt:lpstr>
      <vt:lpstr>Slide 20</vt:lpstr>
      <vt:lpstr> دسته دوم مسائل</vt:lpstr>
      <vt:lpstr>Slide 22</vt:lpstr>
      <vt:lpstr>Slide 23</vt:lpstr>
      <vt:lpstr>مبحث سوم</vt:lpstr>
      <vt:lpstr>Slide 25</vt:lpstr>
      <vt:lpstr>Slide 26</vt:lpstr>
      <vt:lpstr>Slide 27</vt:lpstr>
      <vt:lpstr>بحث چهارم</vt:lpstr>
      <vt:lpstr>Slide 29</vt:lpstr>
      <vt:lpstr>مبحث پنجم </vt:lpstr>
      <vt:lpstr>Slide 31</vt:lpstr>
      <vt:lpstr>Slide 32</vt:lpstr>
      <vt:lpstr>Slide 33</vt:lpstr>
      <vt:lpstr>Slide 34</vt:lpstr>
      <vt:lpstr>Slide 35</vt:lpstr>
      <vt:lpstr>پيوند و رابطه روانشناسي دين را با ساير شاخه‌هاي دين‌پژوهي </vt:lpstr>
      <vt:lpstr>Slide 37</vt:lpstr>
      <vt:lpstr>Slide 38</vt:lpstr>
      <vt:lpstr>Slide 39</vt:lpstr>
      <vt:lpstr>Slide 40</vt:lpstr>
      <vt:lpstr>Slide 41</vt:lpstr>
      <vt:lpstr>Slide 42</vt:lpstr>
      <vt:lpstr>Slide 43</vt:lpstr>
      <vt:lpstr>Slide 44</vt:lpstr>
      <vt:lpstr>Slide 45</vt:lpstr>
      <vt:lpstr>تفكر نقدي</vt:lpstr>
      <vt:lpstr>Slide 47</vt:lpstr>
      <vt:lpstr>Slide 48</vt:lpstr>
      <vt:lpstr>Slide 49</vt:lpstr>
      <vt:lpstr>دقيقاً منظور از تفكر نقدي چيست</vt:lpstr>
      <vt:lpstr>روانشناسي دين يا روانشناسي اديان</vt:lpstr>
      <vt:lpstr>Slide 52</vt:lpstr>
      <vt:lpstr>Slide 53</vt:lpstr>
      <vt:lpstr>Slide 54</vt:lpstr>
      <vt:lpstr>Slide 55</vt:lpstr>
      <vt:lpstr>Slide 56</vt:lpstr>
      <vt:lpstr>Slide 57</vt:lpstr>
      <vt:lpstr>روانشناسی دینی </vt:lpstr>
      <vt:lpstr>. روانشناسی دینی متفاوت با روانشناسی دین</vt:lpstr>
      <vt:lpstr>Slide 60</vt:lpstr>
      <vt:lpstr>Slide 61</vt:lpstr>
    </vt:vector>
  </TitlesOfParts>
  <Company>Fujitsu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مباحثی پیرامون روانشناسی دین</dc:title>
  <dc:creator>SMR</dc:creator>
  <cp:lastModifiedBy>User</cp:lastModifiedBy>
  <cp:revision>33</cp:revision>
  <dcterms:created xsi:type="dcterms:W3CDTF">2010-02-11T06:56:14Z</dcterms:created>
  <dcterms:modified xsi:type="dcterms:W3CDTF">2011-01-02T14:11:29Z</dcterms:modified>
</cp:coreProperties>
</file>